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46"/>
  </p:notesMasterIdLst>
  <p:handoutMasterIdLst>
    <p:handoutMasterId r:id="rId47"/>
  </p:handoutMasterIdLst>
  <p:sldIdLst>
    <p:sldId id="256" r:id="rId5"/>
    <p:sldId id="261" r:id="rId6"/>
    <p:sldId id="283" r:id="rId7"/>
    <p:sldId id="279" r:id="rId8"/>
    <p:sldId id="278" r:id="rId9"/>
    <p:sldId id="303" r:id="rId10"/>
    <p:sldId id="300" r:id="rId11"/>
    <p:sldId id="280" r:id="rId12"/>
    <p:sldId id="309" r:id="rId13"/>
    <p:sldId id="292" r:id="rId14"/>
    <p:sldId id="310" r:id="rId15"/>
    <p:sldId id="311" r:id="rId16"/>
    <p:sldId id="312" r:id="rId17"/>
    <p:sldId id="286" r:id="rId18"/>
    <p:sldId id="308" r:id="rId19"/>
    <p:sldId id="301" r:id="rId20"/>
    <p:sldId id="302" r:id="rId21"/>
    <p:sldId id="307" r:id="rId22"/>
    <p:sldId id="263" r:id="rId23"/>
    <p:sldId id="281" r:id="rId24"/>
    <p:sldId id="282" r:id="rId25"/>
    <p:sldId id="275" r:id="rId26"/>
    <p:sldId id="274" r:id="rId27"/>
    <p:sldId id="284" r:id="rId28"/>
    <p:sldId id="287" r:id="rId29"/>
    <p:sldId id="291" r:id="rId30"/>
    <p:sldId id="313" r:id="rId31"/>
    <p:sldId id="289" r:id="rId32"/>
    <p:sldId id="304" r:id="rId33"/>
    <p:sldId id="317" r:id="rId34"/>
    <p:sldId id="288" r:id="rId35"/>
    <p:sldId id="290" r:id="rId36"/>
    <p:sldId id="314" r:id="rId37"/>
    <p:sldId id="305" r:id="rId38"/>
    <p:sldId id="315" r:id="rId39"/>
    <p:sldId id="293" r:id="rId40"/>
    <p:sldId id="316" r:id="rId41"/>
    <p:sldId id="297" r:id="rId42"/>
    <p:sldId id="294" r:id="rId43"/>
    <p:sldId id="306" r:id="rId44"/>
    <p:sldId id="269"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C6FD"/>
    <a:srgbClr val="79AE02"/>
    <a:srgbClr val="067F9C"/>
    <a:srgbClr val="014E52"/>
    <a:srgbClr val="0C596D"/>
    <a:srgbClr val="03556D"/>
    <a:srgbClr val="145C72"/>
    <a:srgbClr val="0000A4"/>
    <a:srgbClr val="1ABEEB"/>
    <a:srgbClr val="1DA9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2" autoAdjust="0"/>
    <p:restoredTop sz="94343" autoAdjust="0"/>
  </p:normalViewPr>
  <p:slideViewPr>
    <p:cSldViewPr snapToGrid="0">
      <p:cViewPr varScale="1">
        <p:scale>
          <a:sx n="116" d="100"/>
          <a:sy n="116" d="100"/>
        </p:scale>
        <p:origin x="102" y="444"/>
      </p:cViewPr>
      <p:guideLst/>
    </p:cSldViewPr>
  </p:slideViewPr>
  <p:outlineViewPr>
    <p:cViewPr>
      <p:scale>
        <a:sx n="33" d="100"/>
        <a:sy n="33" d="100"/>
      </p:scale>
      <p:origin x="0" y="-12600"/>
    </p:cViewPr>
  </p:outlineViewPr>
  <p:notesTextViewPr>
    <p:cViewPr>
      <p:scale>
        <a:sx n="1" d="1"/>
        <a:sy n="1" d="1"/>
      </p:scale>
      <p:origin x="0" y="0"/>
    </p:cViewPr>
  </p:notesTextViewPr>
  <p:notesViewPr>
    <p:cSldViewPr snapToGrid="0">
      <p:cViewPr varScale="1">
        <p:scale>
          <a:sx n="99" d="100"/>
          <a:sy n="99" d="100"/>
        </p:scale>
        <p:origin x="3216"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876A3F-4FE3-4D4F-B92F-1631838507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4516C7-1FF3-F44B-93B1-24B9AA324A7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34C92B-6A45-864A-B429-22A9039765DA}" type="datetimeFigureOut">
              <a:rPr lang="en-US" smtClean="0"/>
              <a:t>08-Jan-19</a:t>
            </a:fld>
            <a:endParaRPr lang="en-US" dirty="0"/>
          </a:p>
        </p:txBody>
      </p:sp>
      <p:sp>
        <p:nvSpPr>
          <p:cNvPr id="4" name="Footer Placeholder 3">
            <a:extLst>
              <a:ext uri="{FF2B5EF4-FFF2-40B4-BE49-F238E27FC236}">
                <a16:creationId xmlns:a16="http://schemas.microsoft.com/office/drawing/2014/main" id="{EDC6268A-8AA9-4C40-BEFB-029DF3E8113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8E928AC-AE76-324A-BA05-D16BF60C79E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62C3C4-9460-4343-9283-24A378E2714B}" type="slidenum">
              <a:rPr lang="en-US" smtClean="0"/>
              <a:t>‹#›</a:t>
            </a:fld>
            <a:endParaRPr lang="en-US" dirty="0"/>
          </a:p>
        </p:txBody>
      </p:sp>
    </p:spTree>
    <p:extLst>
      <p:ext uri="{BB962C8B-B14F-4D97-AF65-F5344CB8AC3E}">
        <p14:creationId xmlns:p14="http://schemas.microsoft.com/office/powerpoint/2010/main" val="41905489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265FE6-BEE9-465E-9202-2D200EDE749C}" type="datetimeFigureOut">
              <a:rPr lang="en-GB" smtClean="0"/>
              <a:t>08/01/2019</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DE8F2A-B3D4-43F2-B39B-CD77F64A1950}" type="slidenum">
              <a:rPr lang="en-GB" smtClean="0"/>
              <a:t>‹#›</a:t>
            </a:fld>
            <a:endParaRPr lang="en-GB" dirty="0"/>
          </a:p>
        </p:txBody>
      </p:sp>
    </p:spTree>
    <p:extLst>
      <p:ext uri="{BB962C8B-B14F-4D97-AF65-F5344CB8AC3E}">
        <p14:creationId xmlns:p14="http://schemas.microsoft.com/office/powerpoint/2010/main" val="446177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9</a:t>
            </a:fld>
            <a:endParaRPr lang="en-GB" dirty="0"/>
          </a:p>
        </p:txBody>
      </p:sp>
    </p:spTree>
    <p:extLst>
      <p:ext uri="{BB962C8B-B14F-4D97-AF65-F5344CB8AC3E}">
        <p14:creationId xmlns:p14="http://schemas.microsoft.com/office/powerpoint/2010/main" val="1108312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InputId</a:t>
            </a:r>
            <a:r>
              <a:rPr lang="en-US" baseline="0" dirty="0" smtClean="0"/>
              <a:t> is what the app recognizes the element by, it’s ‘name’ within the code</a:t>
            </a:r>
          </a:p>
          <a:p>
            <a:r>
              <a:rPr lang="en-US" baseline="0" dirty="0" smtClean="0"/>
              <a:t>The label is what is displayed on the app and this is optional</a:t>
            </a:r>
            <a:endParaRPr lang="en-US" dirty="0" smtClean="0"/>
          </a:p>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10</a:t>
            </a:fld>
            <a:endParaRPr lang="en-GB" dirty="0"/>
          </a:p>
        </p:txBody>
      </p:sp>
    </p:spTree>
    <p:extLst>
      <p:ext uri="{BB962C8B-B14F-4D97-AF65-F5344CB8AC3E}">
        <p14:creationId xmlns:p14="http://schemas.microsoft.com/office/powerpoint/2010/main" val="3434986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25</a:t>
            </a:fld>
            <a:endParaRPr lang="en-GB" dirty="0"/>
          </a:p>
        </p:txBody>
      </p:sp>
    </p:spTree>
    <p:extLst>
      <p:ext uri="{BB962C8B-B14F-4D97-AF65-F5344CB8AC3E}">
        <p14:creationId xmlns:p14="http://schemas.microsoft.com/office/powerpoint/2010/main" val="1448428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28</a:t>
            </a:fld>
            <a:endParaRPr lang="en-GB" dirty="0"/>
          </a:p>
        </p:txBody>
      </p:sp>
    </p:spTree>
    <p:extLst>
      <p:ext uri="{BB962C8B-B14F-4D97-AF65-F5344CB8AC3E}">
        <p14:creationId xmlns:p14="http://schemas.microsoft.com/office/powerpoint/2010/main" val="3104542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 can add content to your Shiny app by placing it inside a </a:t>
            </a:r>
            <a:r>
              <a:rPr lang="en-US" dirty="0" smtClean="0"/>
              <a:t>*Panel</a:t>
            </a:r>
            <a:r>
              <a:rPr lang="en-US" sz="1200" b="0" i="0" kern="1200" dirty="0" smtClean="0">
                <a:solidFill>
                  <a:schemeClr val="tx1"/>
                </a:solidFill>
                <a:effectLst/>
                <a:latin typeface="+mn-lt"/>
                <a:ea typeface="+mn-ea"/>
                <a:cs typeface="+mn-cs"/>
              </a:rPr>
              <a:t> function</a:t>
            </a:r>
          </a:p>
          <a:p>
            <a:endParaRPr lang="en-US" dirty="0" smtClean="0"/>
          </a:p>
          <a:p>
            <a:endParaRPr lang="en-US" dirty="0" smtClean="0"/>
          </a:p>
          <a:p>
            <a:r>
              <a:rPr lang="en-US" dirty="0" smtClean="0"/>
              <a:t>Adding characters; html site hyperlink</a:t>
            </a:r>
            <a:r>
              <a:rPr lang="en-US" baseline="0" dirty="0" smtClean="0"/>
              <a:t> so you can look up the appropriate wrapper tag to allow you to include unusual characters (e.g. less than or equals to sign, subscript </a:t>
            </a:r>
            <a:r>
              <a:rPr lang="en-US" baseline="0" dirty="0" err="1" smtClean="0"/>
              <a:t>etc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31</a:t>
            </a:fld>
            <a:endParaRPr lang="en-GB" dirty="0"/>
          </a:p>
        </p:txBody>
      </p:sp>
    </p:spTree>
    <p:extLst>
      <p:ext uri="{BB962C8B-B14F-4D97-AF65-F5344CB8AC3E}">
        <p14:creationId xmlns:p14="http://schemas.microsoft.com/office/powerpoint/2010/main" val="1744000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smtClean="0"/>
              <a:t>Target=“_blank” – opens the link in a new tab, if this is removed it will open on the same page</a:t>
            </a:r>
          </a:p>
          <a:p>
            <a:r>
              <a:rPr lang="en-IE" dirty="0" smtClean="0"/>
              <a:t>The second link is what would appear in the text. Could</a:t>
            </a:r>
            <a:r>
              <a:rPr lang="en-IE" baseline="0" dirty="0" smtClean="0"/>
              <a:t> be changed to “click here”</a:t>
            </a:r>
            <a:endParaRPr lang="en-IE" dirty="0"/>
          </a:p>
        </p:txBody>
      </p:sp>
      <p:sp>
        <p:nvSpPr>
          <p:cNvPr id="4" name="Slide Number Placeholder 3"/>
          <p:cNvSpPr>
            <a:spLocks noGrp="1"/>
          </p:cNvSpPr>
          <p:nvPr>
            <p:ph type="sldNum" sz="quarter" idx="10"/>
          </p:nvPr>
        </p:nvSpPr>
        <p:spPr/>
        <p:txBody>
          <a:bodyPr/>
          <a:lstStyle/>
          <a:p>
            <a:fld id="{F6DE8F2A-B3D4-43F2-B39B-CD77F64A1950}" type="slidenum">
              <a:rPr lang="en-GB" smtClean="0"/>
              <a:t>34</a:t>
            </a:fld>
            <a:endParaRPr lang="en-GB" dirty="0"/>
          </a:p>
        </p:txBody>
      </p:sp>
    </p:spTree>
    <p:extLst>
      <p:ext uri="{BB962C8B-B14F-4D97-AF65-F5344CB8AC3E}">
        <p14:creationId xmlns:p14="http://schemas.microsoft.com/office/powerpoint/2010/main" val="2728962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Tidyverse</a:t>
            </a:r>
            <a:r>
              <a:rPr lang="en-US" baseline="0" dirty="0" smtClean="0"/>
              <a:t> integration, </a:t>
            </a:r>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38</a:t>
            </a:fld>
            <a:endParaRPr lang="en-GB" dirty="0"/>
          </a:p>
        </p:txBody>
      </p:sp>
    </p:spTree>
    <p:extLst>
      <p:ext uri="{BB962C8B-B14F-4D97-AF65-F5344CB8AC3E}">
        <p14:creationId xmlns:p14="http://schemas.microsoft.com/office/powerpoint/2010/main" val="481182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6" name="Picture Placeholder 35">
            <a:extLst>
              <a:ext uri="{FF2B5EF4-FFF2-40B4-BE49-F238E27FC236}">
                <a16:creationId xmlns:a16="http://schemas.microsoft.com/office/drawing/2014/main" id="{8B934246-87B1-4444-9DCA-06622CAD5507}"/>
              </a:ext>
            </a:extLst>
          </p:cNvPr>
          <p:cNvSpPr>
            <a:spLocks noGrp="1"/>
          </p:cNvSpPr>
          <p:nvPr>
            <p:ph type="pic" sz="quarter" idx="10" hasCustomPrompt="1"/>
          </p:nvPr>
        </p:nvSpPr>
        <p:spPr>
          <a:xfrm>
            <a:off x="123992" y="124953"/>
            <a:ext cx="11944014" cy="4372387"/>
          </a:xfrm>
          <a:custGeom>
            <a:avLst/>
            <a:gdLst>
              <a:gd name="connsiteX0" fmla="*/ 0 w 11944014"/>
              <a:gd name="connsiteY0" fmla="*/ 0 h 4372387"/>
              <a:gd name="connsiteX1" fmla="*/ 11944014 w 11944014"/>
              <a:gd name="connsiteY1" fmla="*/ 0 h 4372387"/>
              <a:gd name="connsiteX2" fmla="*/ 11944014 w 11944014"/>
              <a:gd name="connsiteY2" fmla="*/ 4064314 h 4372387"/>
              <a:gd name="connsiteX3" fmla="*/ 11419539 w 11944014"/>
              <a:gd name="connsiteY3" fmla="*/ 4152711 h 4372387"/>
              <a:gd name="connsiteX4" fmla="*/ 4857299 w 11944014"/>
              <a:gd name="connsiteY4" fmla="*/ 3772522 h 4372387"/>
              <a:gd name="connsiteX5" fmla="*/ 510557 w 11944014"/>
              <a:gd name="connsiteY5" fmla="*/ 3115117 h 4372387"/>
              <a:gd name="connsiteX6" fmla="*/ 0 w 11944014"/>
              <a:gd name="connsiteY6" fmla="*/ 3085767 h 437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44014" h="4372387">
                <a:moveTo>
                  <a:pt x="0" y="0"/>
                </a:moveTo>
                <a:lnTo>
                  <a:pt x="11944014" y="0"/>
                </a:lnTo>
                <a:lnTo>
                  <a:pt x="11944014" y="4064314"/>
                </a:lnTo>
                <a:lnTo>
                  <a:pt x="11419539" y="4152711"/>
                </a:lnTo>
                <a:cubicBezTo>
                  <a:pt x="10120431" y="4379826"/>
                  <a:pt x="8581267" y="4634432"/>
                  <a:pt x="4857299" y="3772522"/>
                </a:cubicBezTo>
                <a:cubicBezTo>
                  <a:pt x="3261016" y="3403063"/>
                  <a:pt x="1951876" y="3212078"/>
                  <a:pt x="510557" y="3115117"/>
                </a:cubicBezTo>
                <a:lnTo>
                  <a:pt x="0" y="3085767"/>
                </a:lnTo>
                <a:close/>
              </a:path>
            </a:pathLst>
          </a:custGeo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dirty="0"/>
              <a:t>Insert Image</a:t>
            </a:r>
            <a:endParaRPr lang="en-GB" dirty="0"/>
          </a:p>
        </p:txBody>
      </p:sp>
      <p:sp>
        <p:nvSpPr>
          <p:cNvPr id="8" name="Freeform: Shape 7">
            <a:extLst>
              <a:ext uri="{FF2B5EF4-FFF2-40B4-BE49-F238E27FC236}">
                <a16:creationId xmlns:a16="http://schemas.microsoft.com/office/drawing/2014/main" id="{1E99C6B2-05CE-48A7-8696-CEC64BE74DF5}"/>
              </a:ext>
            </a:extLst>
          </p:cNvPr>
          <p:cNvSpPr/>
          <p:nvPr userDrawn="1"/>
        </p:nvSpPr>
        <p:spPr>
          <a:xfrm>
            <a:off x="-1" y="0"/>
            <a:ext cx="12192001" cy="6858000"/>
          </a:xfrm>
          <a:custGeom>
            <a:avLst/>
            <a:gdLst>
              <a:gd name="connsiteX0" fmla="*/ 123993 w 12192001"/>
              <a:gd name="connsiteY0" fmla="*/ 123993 h 6858000"/>
              <a:gd name="connsiteX1" fmla="*/ 123993 w 12192001"/>
              <a:gd name="connsiteY1" fmla="*/ 3209760 h 6858000"/>
              <a:gd name="connsiteX2" fmla="*/ 634550 w 12192001"/>
              <a:gd name="connsiteY2" fmla="*/ 3239110 h 6858000"/>
              <a:gd name="connsiteX3" fmla="*/ 4981292 w 12192001"/>
              <a:gd name="connsiteY3" fmla="*/ 3896515 h 6858000"/>
              <a:gd name="connsiteX4" fmla="*/ 11543532 w 12192001"/>
              <a:gd name="connsiteY4" fmla="*/ 4276704 h 6858000"/>
              <a:gd name="connsiteX5" fmla="*/ 12068007 w 12192001"/>
              <a:gd name="connsiteY5" fmla="*/ 4188307 h 6858000"/>
              <a:gd name="connsiteX6" fmla="*/ 12068007 w 12192001"/>
              <a:gd name="connsiteY6" fmla="*/ 123993 h 6858000"/>
              <a:gd name="connsiteX7" fmla="*/ 0 w 12192001"/>
              <a:gd name="connsiteY7" fmla="*/ 0 h 6858000"/>
              <a:gd name="connsiteX8" fmla="*/ 12192000 w 12192001"/>
              <a:gd name="connsiteY8" fmla="*/ 0 h 6858000"/>
              <a:gd name="connsiteX9" fmla="*/ 12192000 w 12192001"/>
              <a:gd name="connsiteY9" fmla="*/ 4167393 h 6858000"/>
              <a:gd name="connsiteX10" fmla="*/ 12192001 w 12192001"/>
              <a:gd name="connsiteY10" fmla="*/ 4167393 h 6858000"/>
              <a:gd name="connsiteX11" fmla="*/ 12192001 w 12192001"/>
              <a:gd name="connsiteY11" fmla="*/ 4799849 h 6858000"/>
              <a:gd name="connsiteX12" fmla="*/ 12192001 w 12192001"/>
              <a:gd name="connsiteY12" fmla="*/ 4950491 h 6858000"/>
              <a:gd name="connsiteX13" fmla="*/ 12192001 w 12192001"/>
              <a:gd name="connsiteY13" fmla="*/ 6858000 h 6858000"/>
              <a:gd name="connsiteX14" fmla="*/ 12192000 w 12192001"/>
              <a:gd name="connsiteY14" fmla="*/ 6858000 h 6858000"/>
              <a:gd name="connsiteX15" fmla="*/ 1 w 12192001"/>
              <a:gd name="connsiteY15" fmla="*/ 6858000 h 6858000"/>
              <a:gd name="connsiteX16" fmla="*/ 0 w 12192001"/>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1" h="6858000">
                <a:moveTo>
                  <a:pt x="123993" y="123993"/>
                </a:moveTo>
                <a:lnTo>
                  <a:pt x="123993" y="3209760"/>
                </a:lnTo>
                <a:lnTo>
                  <a:pt x="634550" y="3239110"/>
                </a:lnTo>
                <a:cubicBezTo>
                  <a:pt x="2075869" y="3336071"/>
                  <a:pt x="3385009" y="3527056"/>
                  <a:pt x="4981292" y="3896515"/>
                </a:cubicBezTo>
                <a:cubicBezTo>
                  <a:pt x="8705260" y="4758425"/>
                  <a:pt x="10244424" y="4503819"/>
                  <a:pt x="11543532" y="4276704"/>
                </a:cubicBezTo>
                <a:lnTo>
                  <a:pt x="12068007" y="4188307"/>
                </a:lnTo>
                <a:lnTo>
                  <a:pt x="12068007" y="123993"/>
                </a:lnTo>
                <a:close/>
                <a:moveTo>
                  <a:pt x="0" y="0"/>
                </a:moveTo>
                <a:lnTo>
                  <a:pt x="12192000" y="0"/>
                </a:lnTo>
                <a:lnTo>
                  <a:pt x="12192000" y="4167393"/>
                </a:lnTo>
                <a:lnTo>
                  <a:pt x="12192001" y="4167393"/>
                </a:lnTo>
                <a:lnTo>
                  <a:pt x="12192001" y="4799849"/>
                </a:lnTo>
                <a:lnTo>
                  <a:pt x="12192001" y="4950491"/>
                </a:lnTo>
                <a:lnTo>
                  <a:pt x="12192001" y="6858000"/>
                </a:lnTo>
                <a:lnTo>
                  <a:pt x="12192000" y="6858000"/>
                </a:lnTo>
                <a:lnTo>
                  <a:pt x="1"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2">
                    <a:lumMod val="50000"/>
                  </a:schemeClr>
                </a:solidFill>
                <a:latin typeface="+mn-lt"/>
              </a:defRPr>
            </a:lvl1pPr>
          </a:lstStyle>
          <a:p>
            <a:pPr marL="228600" lvl="0" indent="-228600"/>
            <a:r>
              <a:rPr lang="en-US" dirty="0"/>
              <a:t>Subtitle</a:t>
            </a:r>
            <a:endParaRPr lang="en-GB" dirty="0"/>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dirty="0"/>
              <a:t>Title</a:t>
            </a:r>
            <a:endParaRPr lang="en-GB" dirty="0"/>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70484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500215"/>
            <a:ext cx="11174186" cy="590931"/>
          </a:xfrm>
        </p:spPr>
        <p:txBody>
          <a:bodyPr vert="horz" wrap="square" lIns="91440" tIns="45720" rIns="91440" bIns="45720" rtlCol="0" anchor="ctr">
            <a:spAutoFit/>
          </a:bodyPr>
          <a:lstStyle>
            <a:lvl1pPr>
              <a:defRPr lang="en-GB" sz="3600" spc="-60" dirty="0"/>
            </a:lvl1pPr>
          </a:lstStyle>
          <a:p>
            <a:pPr lvl="0"/>
            <a:r>
              <a:rPr lang="en-US" smtClean="0"/>
              <a:t>Click to edit Master title style</a:t>
            </a:r>
            <a:endParaRPr lang="en-GB" dirty="0"/>
          </a:p>
        </p:txBody>
      </p:sp>
      <p:sp>
        <p:nvSpPr>
          <p:cNvPr id="5" name="Picture Placeholder 4">
            <a:extLst>
              <a:ext uri="{FF2B5EF4-FFF2-40B4-BE49-F238E27FC236}">
                <a16:creationId xmlns:a16="http://schemas.microsoft.com/office/drawing/2014/main" id="{92C6531E-FB8E-4000-B873-B745C681E2F5}"/>
              </a:ext>
            </a:extLst>
          </p:cNvPr>
          <p:cNvSpPr>
            <a:spLocks noGrp="1"/>
          </p:cNvSpPr>
          <p:nvPr>
            <p:ph type="pic" sz="quarter" idx="13" hasCustomPrompt="1"/>
          </p:nvPr>
        </p:nvSpPr>
        <p:spPr>
          <a:xfrm>
            <a:off x="0" y="1248876"/>
            <a:ext cx="12192000" cy="2119313"/>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735240" y="3802065"/>
            <a:ext cx="9784080" cy="334508"/>
          </a:xfrm>
        </p:spPr>
        <p:txBody>
          <a:bodyPr>
            <a:noAutofit/>
          </a:bodyPr>
          <a:lstStyle>
            <a:lvl1pPr marL="0" indent="0" algn="l">
              <a:buNone/>
              <a:defRPr sz="1600" b="1">
                <a:solidFill>
                  <a:schemeClr val="accent3"/>
                </a:solidFill>
                <a:latin typeface="+mn-lt"/>
              </a:defRPr>
            </a:lvl1pPr>
          </a:lstStyle>
          <a:p>
            <a:pPr lvl="0"/>
            <a:r>
              <a:rPr lang="en-US" smtClean="0"/>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735240" y="4294303"/>
            <a:ext cx="9784080" cy="1737360"/>
          </a:xfrm>
        </p:spPr>
        <p:txBody>
          <a:bodyPr>
            <a:noAutofit/>
          </a:bodyPr>
          <a:lstStyle>
            <a:lvl1pPr marL="0" indent="0" algn="l">
              <a:buNone/>
              <a:defRPr sz="1400" b="0">
                <a:solidFill>
                  <a:schemeClr val="tx1">
                    <a:lumMod val="75000"/>
                    <a:lumOff val="25000"/>
                  </a:schemeClr>
                </a:solidFill>
                <a:latin typeface="+mn-lt"/>
              </a:defRPr>
            </a:lvl1pPr>
          </a:lstStyle>
          <a:p>
            <a:pPr lvl="0"/>
            <a:r>
              <a:rPr lang="en-US" smtClean="0"/>
              <a:t>Edit Master text styles</a:t>
            </a:r>
          </a:p>
        </p:txBody>
      </p:sp>
      <p:sp>
        <p:nvSpPr>
          <p:cNvPr id="15" name="Rectangle 14">
            <a:extLst>
              <a:ext uri="{FF2B5EF4-FFF2-40B4-BE49-F238E27FC236}">
                <a16:creationId xmlns:a16="http://schemas.microsoft.com/office/drawing/2014/main" id="{05951AB2-D568-4A7E-9408-FADC8BED4119}"/>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Tree>
    <p:extLst>
      <p:ext uri="{BB962C8B-B14F-4D97-AF65-F5344CB8AC3E}">
        <p14:creationId xmlns:p14="http://schemas.microsoft.com/office/powerpoint/2010/main" val="1424147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 Three Sectio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5" name="Picture Placeholder 4">
            <a:extLst>
              <a:ext uri="{FF2B5EF4-FFF2-40B4-BE49-F238E27FC236}">
                <a16:creationId xmlns:a16="http://schemas.microsoft.com/office/drawing/2014/main" id="{92C6531E-FB8E-4000-B873-B745C681E2F5}"/>
              </a:ext>
            </a:extLst>
          </p:cNvPr>
          <p:cNvSpPr>
            <a:spLocks noGrp="1"/>
          </p:cNvSpPr>
          <p:nvPr>
            <p:ph type="pic" sz="quarter" idx="13" hasCustomPrompt="1"/>
          </p:nvPr>
        </p:nvSpPr>
        <p:spPr>
          <a:xfrm>
            <a:off x="0" y="1248876"/>
            <a:ext cx="12192000" cy="2119313"/>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735240" y="3802065"/>
            <a:ext cx="2820761" cy="334508"/>
          </a:xfrm>
        </p:spPr>
        <p:txBody>
          <a:bodyPr>
            <a:noAutofit/>
          </a:bodyPr>
          <a:lstStyle>
            <a:lvl1pPr marL="0" indent="0" algn="ctr">
              <a:buNone/>
              <a:defRPr sz="1600" b="1">
                <a:solidFill>
                  <a:schemeClr val="accent6"/>
                </a:solidFill>
                <a:latin typeface="+mn-lt"/>
              </a:defRPr>
            </a:lvl1pPr>
          </a:lstStyle>
          <a:p>
            <a:pPr lvl="0"/>
            <a:r>
              <a:rPr lang="en-US" smtClean="0"/>
              <a:t>Edit Master text styles</a:t>
            </a:r>
          </a:p>
        </p:txBody>
      </p:sp>
      <p:sp>
        <p:nvSpPr>
          <p:cNvPr id="10" name="Text Placeholder 8">
            <a:extLst>
              <a:ext uri="{FF2B5EF4-FFF2-40B4-BE49-F238E27FC236}">
                <a16:creationId xmlns:a16="http://schemas.microsoft.com/office/drawing/2014/main" id="{3F93C618-7612-42AB-B890-45E85BD492F4}"/>
              </a:ext>
            </a:extLst>
          </p:cNvPr>
          <p:cNvSpPr>
            <a:spLocks noGrp="1"/>
          </p:cNvSpPr>
          <p:nvPr>
            <p:ph type="body" sz="quarter" idx="15"/>
          </p:nvPr>
        </p:nvSpPr>
        <p:spPr>
          <a:xfrm>
            <a:off x="4623026" y="3802065"/>
            <a:ext cx="2820761" cy="334508"/>
          </a:xfrm>
        </p:spPr>
        <p:txBody>
          <a:bodyPr>
            <a:noAutofit/>
          </a:bodyPr>
          <a:lstStyle>
            <a:lvl1pPr marL="0" indent="0" algn="ctr">
              <a:buNone/>
              <a:defRPr sz="1600" b="1">
                <a:solidFill>
                  <a:schemeClr val="accent3"/>
                </a:solidFill>
                <a:latin typeface="+mn-lt"/>
              </a:defRPr>
            </a:lvl1pPr>
          </a:lstStyle>
          <a:p>
            <a:pPr lvl="0"/>
            <a:r>
              <a:rPr lang="en-US" smtClean="0"/>
              <a:t>Edit Master text styles</a:t>
            </a:r>
          </a:p>
        </p:txBody>
      </p:sp>
      <p:sp>
        <p:nvSpPr>
          <p:cNvPr id="11" name="Text Placeholder 8">
            <a:extLst>
              <a:ext uri="{FF2B5EF4-FFF2-40B4-BE49-F238E27FC236}">
                <a16:creationId xmlns:a16="http://schemas.microsoft.com/office/drawing/2014/main" id="{08664829-F6FB-4E31-BF5C-C895ADF2BA7F}"/>
              </a:ext>
            </a:extLst>
          </p:cNvPr>
          <p:cNvSpPr>
            <a:spLocks noGrp="1"/>
          </p:cNvSpPr>
          <p:nvPr>
            <p:ph type="body" sz="quarter" idx="16"/>
          </p:nvPr>
        </p:nvSpPr>
        <p:spPr>
          <a:xfrm>
            <a:off x="8635999" y="3802065"/>
            <a:ext cx="2820761" cy="334508"/>
          </a:xfrm>
        </p:spPr>
        <p:txBody>
          <a:bodyPr>
            <a:noAutofit/>
          </a:bodyPr>
          <a:lstStyle>
            <a:lvl1pPr marL="0" indent="0" algn="ctr">
              <a:buNone/>
              <a:defRPr sz="1600" b="1">
                <a:solidFill>
                  <a:schemeClr val="accent5">
                    <a:lumMod val="75000"/>
                  </a:schemeClr>
                </a:solidFill>
                <a:latin typeface="+mn-lt"/>
              </a:defRPr>
            </a:lvl1pPr>
          </a:lstStyle>
          <a:p>
            <a:pPr lvl="0"/>
            <a:r>
              <a:rPr lang="en-US" smtClean="0"/>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735240"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smtClean="0"/>
              <a:t>Edit Master text styles</a:t>
            </a:r>
          </a:p>
        </p:txBody>
      </p:sp>
      <p:sp>
        <p:nvSpPr>
          <p:cNvPr id="13" name="Text Placeholder 8">
            <a:extLst>
              <a:ext uri="{FF2B5EF4-FFF2-40B4-BE49-F238E27FC236}">
                <a16:creationId xmlns:a16="http://schemas.microsoft.com/office/drawing/2014/main" id="{464BC696-49A6-4328-BB42-5566BAC00F80}"/>
              </a:ext>
            </a:extLst>
          </p:cNvPr>
          <p:cNvSpPr>
            <a:spLocks noGrp="1"/>
          </p:cNvSpPr>
          <p:nvPr>
            <p:ph type="body" sz="quarter" idx="18"/>
          </p:nvPr>
        </p:nvSpPr>
        <p:spPr>
          <a:xfrm>
            <a:off x="4623026"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smtClean="0"/>
              <a:t>Edit Master text styles</a:t>
            </a:r>
          </a:p>
        </p:txBody>
      </p:sp>
      <p:sp>
        <p:nvSpPr>
          <p:cNvPr id="14" name="Text Placeholder 8">
            <a:extLst>
              <a:ext uri="{FF2B5EF4-FFF2-40B4-BE49-F238E27FC236}">
                <a16:creationId xmlns:a16="http://schemas.microsoft.com/office/drawing/2014/main" id="{7E9E558E-F7EF-4347-AD3C-FDB2A9BCF618}"/>
              </a:ext>
            </a:extLst>
          </p:cNvPr>
          <p:cNvSpPr>
            <a:spLocks noGrp="1"/>
          </p:cNvSpPr>
          <p:nvPr>
            <p:ph type="body" sz="quarter" idx="19"/>
          </p:nvPr>
        </p:nvSpPr>
        <p:spPr>
          <a:xfrm>
            <a:off x="8635999"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smtClean="0"/>
              <a:t>Edit Master text styles</a:t>
            </a:r>
          </a:p>
        </p:txBody>
      </p:sp>
      <p:sp>
        <p:nvSpPr>
          <p:cNvPr id="3" name="Title 2">
            <a:extLst>
              <a:ext uri="{FF2B5EF4-FFF2-40B4-BE49-F238E27FC236}">
                <a16:creationId xmlns:a16="http://schemas.microsoft.com/office/drawing/2014/main" id="{B9AD2AC4-32E8-BC46-848C-BEA37118CB63}"/>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544819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alf Page Photo + Text">
    <p:spTree>
      <p:nvGrpSpPr>
        <p:cNvPr id="1" name=""/>
        <p:cNvGrpSpPr/>
        <p:nvPr/>
      </p:nvGrpSpPr>
      <p:grpSpPr>
        <a:xfrm>
          <a:off x="0" y="0"/>
          <a:ext cx="0" cy="0"/>
          <a:chOff x="0" y="0"/>
          <a:chExt cx="0" cy="0"/>
        </a:xfrm>
      </p:grpSpPr>
      <p:sp>
        <p:nvSpPr>
          <p:cNvPr id="11" name="Picture Placeholder 4">
            <a:extLst>
              <a:ext uri="{FF2B5EF4-FFF2-40B4-BE49-F238E27FC236}">
                <a16:creationId xmlns:a16="http://schemas.microsoft.com/office/drawing/2014/main" id="{679784BB-7CDD-484B-8F47-9CF1D79993F5}"/>
              </a:ext>
            </a:extLst>
          </p:cNvPr>
          <p:cNvSpPr>
            <a:spLocks noGrp="1"/>
          </p:cNvSpPr>
          <p:nvPr>
            <p:ph type="pic" sz="quarter" idx="13" hasCustomPrompt="1"/>
          </p:nvPr>
        </p:nvSpPr>
        <p:spPr>
          <a:xfrm>
            <a:off x="6299200" y="0"/>
            <a:ext cx="5892800"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493776"/>
            <a:ext cx="5170715" cy="1089529"/>
          </a:xfrm>
        </p:spPr>
        <p:txBody>
          <a:bodyPr vert="horz" wrap="square" lIns="91440" tIns="45720" rIns="91440" bIns="45720" rtlCol="0" anchor="ctr">
            <a:spAutoFit/>
          </a:bodyPr>
          <a:lstStyle>
            <a:lvl1pPr>
              <a:defRPr lang="en-GB" sz="3600" spc="-60" dirty="0"/>
            </a:lvl1pPr>
          </a:lstStyle>
          <a:p>
            <a:pPr lvl="0"/>
            <a:r>
              <a:rPr lang="en-US" smtClean="0"/>
              <a:t>Click to edit Master title style</a:t>
            </a:r>
            <a:endParaRPr lang="en-GB" dirty="0"/>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571499" y="2061165"/>
            <a:ext cx="5045529" cy="334508"/>
          </a:xfrm>
        </p:spPr>
        <p:txBody>
          <a:bodyPr>
            <a:noAutofit/>
          </a:bodyPr>
          <a:lstStyle>
            <a:lvl1pPr marL="0" indent="0" algn="l">
              <a:buNone/>
              <a:defRPr sz="1600" b="1">
                <a:solidFill>
                  <a:schemeClr val="accent3"/>
                </a:solidFill>
                <a:latin typeface="+mn-lt"/>
              </a:defRPr>
            </a:lvl1pPr>
          </a:lstStyle>
          <a:p>
            <a:pPr lvl="0"/>
            <a:r>
              <a:rPr lang="en-US" smtClean="0"/>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571499" y="2708227"/>
            <a:ext cx="5045529"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smtClean="0"/>
              <a:t>Edit Master text styles</a:t>
            </a: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8" name="Rectangle 7">
            <a:extLst>
              <a:ext uri="{FF2B5EF4-FFF2-40B4-BE49-F238E27FC236}">
                <a16:creationId xmlns:a16="http://schemas.microsoft.com/office/drawing/2014/main" id="{1E6A75B6-7B4E-496F-A846-0FFBB6E1D164}"/>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7648ACB4-9C22-4636-800F-578055A5BC10}"/>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Tree>
    <p:extLst>
      <p:ext uri="{BB962C8B-B14F-4D97-AF65-F5344CB8AC3E}">
        <p14:creationId xmlns:p14="http://schemas.microsoft.com/office/powerpoint/2010/main" val="2043872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Flowchart: Document 3">
            <a:extLst>
              <a:ext uri="{FF2B5EF4-FFF2-40B4-BE49-F238E27FC236}">
                <a16:creationId xmlns:a16="http://schemas.microsoft.com/office/drawing/2014/main" id="{D5C833BC-89A8-4D28-9D63-F45F14D694BF}"/>
              </a:ext>
            </a:extLst>
          </p:cNvPr>
          <p:cNvSpPr/>
          <p:nvPr userDrawn="1"/>
        </p:nvSpPr>
        <p:spPr>
          <a:xfrm flipH="1">
            <a:off x="123987" y="124955"/>
            <a:ext cx="11953415" cy="4408002"/>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17 w 21617"/>
              <a:gd name="connsiteY0" fmla="*/ 0 h 23765"/>
              <a:gd name="connsiteX1" fmla="*/ 21617 w 21617"/>
              <a:gd name="connsiteY1" fmla="*/ 0 h 23765"/>
              <a:gd name="connsiteX2" fmla="*/ 21617 w 21617"/>
              <a:gd name="connsiteY2" fmla="*/ 17322 h 23765"/>
              <a:gd name="connsiteX3" fmla="*/ 0 w 21617"/>
              <a:gd name="connsiteY3" fmla="*/ 22875 h 23765"/>
              <a:gd name="connsiteX4" fmla="*/ 17 w 21617"/>
              <a:gd name="connsiteY4" fmla="*/ 0 h 23765"/>
              <a:gd name="connsiteX0" fmla="*/ 17 w 21617"/>
              <a:gd name="connsiteY0" fmla="*/ 0 h 24368"/>
              <a:gd name="connsiteX1" fmla="*/ 21617 w 21617"/>
              <a:gd name="connsiteY1" fmla="*/ 0 h 24368"/>
              <a:gd name="connsiteX2" fmla="*/ 21617 w 21617"/>
              <a:gd name="connsiteY2" fmla="*/ 17322 h 24368"/>
              <a:gd name="connsiteX3" fmla="*/ 0 w 21617"/>
              <a:gd name="connsiteY3" fmla="*/ 22875 h 24368"/>
              <a:gd name="connsiteX4" fmla="*/ 17 w 21617"/>
              <a:gd name="connsiteY4" fmla="*/ 0 h 24368"/>
              <a:gd name="connsiteX0" fmla="*/ 17 w 21617"/>
              <a:gd name="connsiteY0" fmla="*/ 0 h 24514"/>
              <a:gd name="connsiteX1" fmla="*/ 21617 w 21617"/>
              <a:gd name="connsiteY1" fmla="*/ 0 h 24514"/>
              <a:gd name="connsiteX2" fmla="*/ 21617 w 21617"/>
              <a:gd name="connsiteY2" fmla="*/ 17322 h 24514"/>
              <a:gd name="connsiteX3" fmla="*/ 0 w 21617"/>
              <a:gd name="connsiteY3" fmla="*/ 22875 h 24514"/>
              <a:gd name="connsiteX4" fmla="*/ 17 w 21617"/>
              <a:gd name="connsiteY4" fmla="*/ 0 h 24514"/>
              <a:gd name="connsiteX0" fmla="*/ 17 w 21617"/>
              <a:gd name="connsiteY0" fmla="*/ 0 h 24569"/>
              <a:gd name="connsiteX1" fmla="*/ 21617 w 21617"/>
              <a:gd name="connsiteY1" fmla="*/ 0 h 24569"/>
              <a:gd name="connsiteX2" fmla="*/ 21617 w 21617"/>
              <a:gd name="connsiteY2" fmla="*/ 17322 h 24569"/>
              <a:gd name="connsiteX3" fmla="*/ 0 w 21617"/>
              <a:gd name="connsiteY3" fmla="*/ 22875 h 24569"/>
              <a:gd name="connsiteX4" fmla="*/ 17 w 21617"/>
              <a:gd name="connsiteY4" fmla="*/ 0 h 24569"/>
              <a:gd name="connsiteX0" fmla="*/ 17 w 21617"/>
              <a:gd name="connsiteY0" fmla="*/ 0 h 24698"/>
              <a:gd name="connsiteX1" fmla="*/ 21617 w 21617"/>
              <a:gd name="connsiteY1" fmla="*/ 0 h 24698"/>
              <a:gd name="connsiteX2" fmla="*/ 21617 w 21617"/>
              <a:gd name="connsiteY2" fmla="*/ 17322 h 24698"/>
              <a:gd name="connsiteX3" fmla="*/ 0 w 21617"/>
              <a:gd name="connsiteY3" fmla="*/ 22875 h 24698"/>
              <a:gd name="connsiteX4" fmla="*/ 17 w 21617"/>
              <a:gd name="connsiteY4" fmla="*/ 0 h 24698"/>
              <a:gd name="connsiteX0" fmla="*/ 17 w 21617"/>
              <a:gd name="connsiteY0" fmla="*/ 0 h 24785"/>
              <a:gd name="connsiteX1" fmla="*/ 21617 w 21617"/>
              <a:gd name="connsiteY1" fmla="*/ 0 h 24785"/>
              <a:gd name="connsiteX2" fmla="*/ 21617 w 21617"/>
              <a:gd name="connsiteY2" fmla="*/ 17322 h 24785"/>
              <a:gd name="connsiteX3" fmla="*/ 0 w 21617"/>
              <a:gd name="connsiteY3" fmla="*/ 22875 h 24785"/>
              <a:gd name="connsiteX4" fmla="*/ 17 w 21617"/>
              <a:gd name="connsiteY4" fmla="*/ 0 h 2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7" h="24785">
                <a:moveTo>
                  <a:pt x="17" y="0"/>
                </a:moveTo>
                <a:lnTo>
                  <a:pt x="21617" y="0"/>
                </a:lnTo>
                <a:lnTo>
                  <a:pt x="21617" y="17322"/>
                </a:lnTo>
                <a:cubicBezTo>
                  <a:pt x="10919" y="19230"/>
                  <a:pt x="10221" y="28798"/>
                  <a:pt x="0" y="22875"/>
                </a:cubicBezTo>
                <a:cubicBezTo>
                  <a:pt x="6" y="15250"/>
                  <a:pt x="11" y="7625"/>
                  <a:pt x="1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2">
                    <a:lumMod val="50000"/>
                  </a:schemeClr>
                </a:solidFill>
                <a:latin typeface="+mn-lt"/>
              </a:defRPr>
            </a:lvl1pPr>
          </a:lstStyle>
          <a:p>
            <a:pPr marL="228600" lvl="0" indent="-228600"/>
            <a:r>
              <a:rPr lang="en-US" dirty="0"/>
              <a:t>Subtitle</a:t>
            </a:r>
            <a:endParaRPr lang="en-GB" dirty="0"/>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dirty="0"/>
              <a:t>Title</a:t>
            </a:r>
            <a:endParaRPr lang="en-GB" dirty="0"/>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5822404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4" name="Flowchart: Document 3">
            <a:extLst>
              <a:ext uri="{FF2B5EF4-FFF2-40B4-BE49-F238E27FC236}">
                <a16:creationId xmlns:a16="http://schemas.microsoft.com/office/drawing/2014/main" id="{7F75D8AF-79DE-4E2B-A15F-8EC66948BC31}"/>
              </a:ext>
            </a:extLst>
          </p:cNvPr>
          <p:cNvSpPr/>
          <p:nvPr userDrawn="1"/>
        </p:nvSpPr>
        <p:spPr>
          <a:xfrm flipH="1" flipV="1">
            <a:off x="114590" y="4581492"/>
            <a:ext cx="11962815" cy="2152681"/>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17 w 21617"/>
              <a:gd name="connsiteY0" fmla="*/ 0 h 23765"/>
              <a:gd name="connsiteX1" fmla="*/ 21617 w 21617"/>
              <a:gd name="connsiteY1" fmla="*/ 0 h 23765"/>
              <a:gd name="connsiteX2" fmla="*/ 21617 w 21617"/>
              <a:gd name="connsiteY2" fmla="*/ 17322 h 23765"/>
              <a:gd name="connsiteX3" fmla="*/ 0 w 21617"/>
              <a:gd name="connsiteY3" fmla="*/ 22875 h 23765"/>
              <a:gd name="connsiteX4" fmla="*/ 17 w 21617"/>
              <a:gd name="connsiteY4" fmla="*/ 0 h 23765"/>
              <a:gd name="connsiteX0" fmla="*/ 17 w 21617"/>
              <a:gd name="connsiteY0" fmla="*/ 0 h 24368"/>
              <a:gd name="connsiteX1" fmla="*/ 21617 w 21617"/>
              <a:gd name="connsiteY1" fmla="*/ 0 h 24368"/>
              <a:gd name="connsiteX2" fmla="*/ 21617 w 21617"/>
              <a:gd name="connsiteY2" fmla="*/ 17322 h 24368"/>
              <a:gd name="connsiteX3" fmla="*/ 0 w 21617"/>
              <a:gd name="connsiteY3" fmla="*/ 22875 h 24368"/>
              <a:gd name="connsiteX4" fmla="*/ 17 w 21617"/>
              <a:gd name="connsiteY4" fmla="*/ 0 h 24368"/>
              <a:gd name="connsiteX0" fmla="*/ 17 w 21617"/>
              <a:gd name="connsiteY0" fmla="*/ 0 h 24514"/>
              <a:gd name="connsiteX1" fmla="*/ 21617 w 21617"/>
              <a:gd name="connsiteY1" fmla="*/ 0 h 24514"/>
              <a:gd name="connsiteX2" fmla="*/ 21617 w 21617"/>
              <a:gd name="connsiteY2" fmla="*/ 17322 h 24514"/>
              <a:gd name="connsiteX3" fmla="*/ 0 w 21617"/>
              <a:gd name="connsiteY3" fmla="*/ 22875 h 24514"/>
              <a:gd name="connsiteX4" fmla="*/ 17 w 21617"/>
              <a:gd name="connsiteY4" fmla="*/ 0 h 24514"/>
              <a:gd name="connsiteX0" fmla="*/ 17 w 21617"/>
              <a:gd name="connsiteY0" fmla="*/ 0 h 24569"/>
              <a:gd name="connsiteX1" fmla="*/ 21617 w 21617"/>
              <a:gd name="connsiteY1" fmla="*/ 0 h 24569"/>
              <a:gd name="connsiteX2" fmla="*/ 21617 w 21617"/>
              <a:gd name="connsiteY2" fmla="*/ 17322 h 24569"/>
              <a:gd name="connsiteX3" fmla="*/ 0 w 21617"/>
              <a:gd name="connsiteY3" fmla="*/ 22875 h 24569"/>
              <a:gd name="connsiteX4" fmla="*/ 17 w 21617"/>
              <a:gd name="connsiteY4" fmla="*/ 0 h 24569"/>
              <a:gd name="connsiteX0" fmla="*/ 17 w 21617"/>
              <a:gd name="connsiteY0" fmla="*/ 0 h 24698"/>
              <a:gd name="connsiteX1" fmla="*/ 21617 w 21617"/>
              <a:gd name="connsiteY1" fmla="*/ 0 h 24698"/>
              <a:gd name="connsiteX2" fmla="*/ 21617 w 21617"/>
              <a:gd name="connsiteY2" fmla="*/ 17322 h 24698"/>
              <a:gd name="connsiteX3" fmla="*/ 0 w 21617"/>
              <a:gd name="connsiteY3" fmla="*/ 22875 h 24698"/>
              <a:gd name="connsiteX4" fmla="*/ 17 w 21617"/>
              <a:gd name="connsiteY4" fmla="*/ 0 h 24698"/>
              <a:gd name="connsiteX0" fmla="*/ 17 w 21617"/>
              <a:gd name="connsiteY0" fmla="*/ 0 h 24785"/>
              <a:gd name="connsiteX1" fmla="*/ 21617 w 21617"/>
              <a:gd name="connsiteY1" fmla="*/ 0 h 24785"/>
              <a:gd name="connsiteX2" fmla="*/ 21617 w 21617"/>
              <a:gd name="connsiteY2" fmla="*/ 17322 h 24785"/>
              <a:gd name="connsiteX3" fmla="*/ 0 w 21617"/>
              <a:gd name="connsiteY3" fmla="*/ 22875 h 24785"/>
              <a:gd name="connsiteX4" fmla="*/ 17 w 21617"/>
              <a:gd name="connsiteY4" fmla="*/ 0 h 24785"/>
              <a:gd name="connsiteX0" fmla="*/ 34 w 21634"/>
              <a:gd name="connsiteY0" fmla="*/ 0 h 36778"/>
              <a:gd name="connsiteX1" fmla="*/ 21634 w 21634"/>
              <a:gd name="connsiteY1" fmla="*/ 0 h 36778"/>
              <a:gd name="connsiteX2" fmla="*/ 21634 w 21634"/>
              <a:gd name="connsiteY2" fmla="*/ 17322 h 36778"/>
              <a:gd name="connsiteX3" fmla="*/ 0 w 21634"/>
              <a:gd name="connsiteY3" fmla="*/ 35787 h 36778"/>
              <a:gd name="connsiteX4" fmla="*/ 34 w 21634"/>
              <a:gd name="connsiteY4" fmla="*/ 0 h 36778"/>
              <a:gd name="connsiteX0" fmla="*/ 34 w 21634"/>
              <a:gd name="connsiteY0" fmla="*/ 0 h 41874"/>
              <a:gd name="connsiteX1" fmla="*/ 21634 w 21634"/>
              <a:gd name="connsiteY1" fmla="*/ 0 h 41874"/>
              <a:gd name="connsiteX2" fmla="*/ 21634 w 21634"/>
              <a:gd name="connsiteY2" fmla="*/ 17322 h 41874"/>
              <a:gd name="connsiteX3" fmla="*/ 0 w 21634"/>
              <a:gd name="connsiteY3" fmla="*/ 35787 h 41874"/>
              <a:gd name="connsiteX4" fmla="*/ 34 w 21634"/>
              <a:gd name="connsiteY4" fmla="*/ 0 h 41874"/>
              <a:gd name="connsiteX0" fmla="*/ 34 w 21634"/>
              <a:gd name="connsiteY0" fmla="*/ 0 h 42123"/>
              <a:gd name="connsiteX1" fmla="*/ 21634 w 21634"/>
              <a:gd name="connsiteY1" fmla="*/ 0 h 42123"/>
              <a:gd name="connsiteX2" fmla="*/ 21634 w 21634"/>
              <a:gd name="connsiteY2" fmla="*/ 17322 h 42123"/>
              <a:gd name="connsiteX3" fmla="*/ 0 w 21634"/>
              <a:gd name="connsiteY3" fmla="*/ 35787 h 42123"/>
              <a:gd name="connsiteX4" fmla="*/ 34 w 21634"/>
              <a:gd name="connsiteY4" fmla="*/ 0 h 42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4" h="42123">
                <a:moveTo>
                  <a:pt x="34" y="0"/>
                </a:moveTo>
                <a:lnTo>
                  <a:pt x="21634" y="0"/>
                </a:lnTo>
                <a:lnTo>
                  <a:pt x="21634" y="17322"/>
                </a:lnTo>
                <a:cubicBezTo>
                  <a:pt x="10970" y="21444"/>
                  <a:pt x="9198" y="56098"/>
                  <a:pt x="0" y="35787"/>
                </a:cubicBezTo>
                <a:cubicBezTo>
                  <a:pt x="6" y="28162"/>
                  <a:pt x="28" y="7625"/>
                  <a:pt x="3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1611383"/>
            <a:ext cx="9666514" cy="746846"/>
          </a:xfrm>
        </p:spPr>
        <p:txBody>
          <a:bodyPr anchor="t">
            <a:noAutofit/>
          </a:bodyPr>
          <a:lstStyle>
            <a:lvl1pPr>
              <a:defRPr sz="4800" spc="-150">
                <a:solidFill>
                  <a:schemeClr val="tx1">
                    <a:lumMod val="75000"/>
                    <a:lumOff val="25000"/>
                  </a:schemeClr>
                </a:solidFill>
              </a:defRPr>
            </a:lvl1pPr>
          </a:lstStyle>
          <a:p>
            <a:r>
              <a:rPr lang="en-US" dirty="0"/>
              <a:t>Section Header 1</a:t>
            </a:r>
            <a:endParaRPr lang="en-GB" dirty="0"/>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2464424"/>
            <a:ext cx="9666514" cy="221599"/>
          </a:xfrm>
        </p:spPr>
        <p:txBody>
          <a:bodyPr tIns="0" bIns="0">
            <a:spAutoFit/>
          </a:bodyPr>
          <a:lstStyle>
            <a:lvl1pPr marL="0" indent="0">
              <a:buNone/>
              <a:defRPr sz="16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
        <p:nvSpPr>
          <p:cNvPr id="13" name="Rectangle 12">
            <a:extLst>
              <a:ext uri="{FF2B5EF4-FFF2-40B4-BE49-F238E27FC236}">
                <a16:creationId xmlns:a16="http://schemas.microsoft.com/office/drawing/2014/main" id="{560C8850-C2CD-4E0B-AA6F-6B884EB94B4B}"/>
              </a:ext>
            </a:extLst>
          </p:cNvPr>
          <p:cNvSpPr/>
          <p:nvPr userDrawn="1"/>
        </p:nvSpPr>
        <p:spPr>
          <a:xfrm>
            <a:off x="435429" y="1532049"/>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80D3D7B7-CDD7-4664-B2D8-6F60FEAEAC45}"/>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Slide Number Placeholder 5">
            <a:extLst>
              <a:ext uri="{FF2B5EF4-FFF2-40B4-BE49-F238E27FC236}">
                <a16:creationId xmlns:a16="http://schemas.microsoft.com/office/drawing/2014/main" id="{9E81145E-5F17-4CB6-9E17-ECF3BB38DE75}"/>
              </a:ext>
            </a:extLst>
          </p:cNvPr>
          <p:cNvSpPr txBox="1">
            <a:spLocks/>
          </p:cNvSpPr>
          <p:nvPr userDrawn="1"/>
        </p:nvSpPr>
        <p:spPr>
          <a:xfrm>
            <a:off x="11360016" y="6369050"/>
            <a:ext cx="335909" cy="365125"/>
          </a:xfrm>
          <a:prstGeom prst="rect">
            <a:avLst/>
          </a:prstGeom>
          <a:solidFill>
            <a:schemeClr val="bg1">
              <a:lumMod val="85000"/>
            </a:schemeClr>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tx1"/>
                </a:solidFill>
              </a:rPr>
              <a:pPr/>
              <a:t>‹#›</a:t>
            </a:fld>
            <a:endParaRPr lang="en-GB" b="1" dirty="0">
              <a:solidFill>
                <a:schemeClr val="tx1"/>
              </a:solidFill>
            </a:endParaRPr>
          </a:p>
        </p:txBody>
      </p:sp>
    </p:spTree>
    <p:extLst>
      <p:ext uri="{BB962C8B-B14F-4D97-AF65-F5344CB8AC3E}">
        <p14:creationId xmlns:p14="http://schemas.microsoft.com/office/powerpoint/2010/main" val="23672193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smtClean="0"/>
              <a:t>Click to edit Master title style</a:t>
            </a:r>
            <a:endParaRPr lang="en-US"/>
          </a:p>
        </p:txBody>
      </p:sp>
      <p:sp>
        <p:nvSpPr>
          <p:cNvPr id="11" name="Content Placeholder 2">
            <a:extLst>
              <a:ext uri="{FF2B5EF4-FFF2-40B4-BE49-F238E27FC236}">
                <a16:creationId xmlns:a16="http://schemas.microsoft.com/office/drawing/2014/main" id="{758E3AAF-44AA-41E0-AE18-8B461598AD07}"/>
              </a:ext>
            </a:extLst>
          </p:cNvPr>
          <p:cNvSpPr>
            <a:spLocks noGrp="1"/>
          </p:cNvSpPr>
          <p:nvPr>
            <p:ph sz="half" idx="1"/>
          </p:nvPr>
        </p:nvSpPr>
        <p:spPr>
          <a:xfrm>
            <a:off x="446314" y="1825625"/>
            <a:ext cx="5306787" cy="435133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a:extLst>
              <a:ext uri="{FF2B5EF4-FFF2-40B4-BE49-F238E27FC236}">
                <a16:creationId xmlns:a16="http://schemas.microsoft.com/office/drawing/2014/main" id="{FC1B8B60-5429-4EF9-93D0-2CCCF562B916}"/>
              </a:ext>
            </a:extLst>
          </p:cNvPr>
          <p:cNvSpPr>
            <a:spLocks noGrp="1"/>
          </p:cNvSpPr>
          <p:nvPr>
            <p:ph sz="half" idx="2"/>
          </p:nvPr>
        </p:nvSpPr>
        <p:spPr>
          <a:xfrm>
            <a:off x="6438900" y="1825625"/>
            <a:ext cx="5181600" cy="435133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94700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a:xfrm>
            <a:off x="839788" y="500215"/>
            <a:ext cx="3932237" cy="1557185"/>
          </a:xfrm>
        </p:spPr>
        <p:txBody>
          <a:bodyPr/>
          <a:lstStyle/>
          <a:p>
            <a:r>
              <a:rPr lang="en-US" smtClean="0"/>
              <a:t>Click to edit Master title style</a:t>
            </a:r>
            <a:endParaRPr lang="en-US"/>
          </a:p>
        </p:txBody>
      </p:sp>
      <p:sp>
        <p:nvSpPr>
          <p:cNvPr id="15" name="Text Placeholder 3">
            <a:extLst>
              <a:ext uri="{FF2B5EF4-FFF2-40B4-BE49-F238E27FC236}">
                <a16:creationId xmlns:a16="http://schemas.microsoft.com/office/drawing/2014/main" id="{9B6692B7-0F8A-4381-96B4-5F358BFD1E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16" name="Content Placeholder 2">
            <a:extLst>
              <a:ext uri="{FF2B5EF4-FFF2-40B4-BE49-F238E27FC236}">
                <a16:creationId xmlns:a16="http://schemas.microsoft.com/office/drawing/2014/main" id="{B43535EE-90E2-422C-B7AC-4D346E8D6E04}"/>
              </a:ext>
            </a:extLst>
          </p:cNvPr>
          <p:cNvSpPr>
            <a:spLocks noGrp="1"/>
          </p:cNvSpPr>
          <p:nvPr>
            <p:ph idx="1"/>
          </p:nvPr>
        </p:nvSpPr>
        <p:spPr>
          <a:xfrm>
            <a:off x="5183188" y="500215"/>
            <a:ext cx="6172200" cy="536877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764241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a:xfrm>
            <a:off x="839788" y="500215"/>
            <a:ext cx="3932237" cy="1557185"/>
          </a:xfrm>
        </p:spPr>
        <p:txBody>
          <a:bodyPr/>
          <a:lstStyle/>
          <a:p>
            <a:r>
              <a:rPr lang="en-US" smtClean="0"/>
              <a:t>Click to edit Master title style</a:t>
            </a:r>
            <a:endParaRPr lang="en-US"/>
          </a:p>
        </p:txBody>
      </p:sp>
      <p:sp>
        <p:nvSpPr>
          <p:cNvPr id="15" name="Text Placeholder 3">
            <a:extLst>
              <a:ext uri="{FF2B5EF4-FFF2-40B4-BE49-F238E27FC236}">
                <a16:creationId xmlns:a16="http://schemas.microsoft.com/office/drawing/2014/main" id="{9B6692B7-0F8A-4381-96B4-5F358BFD1E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11" name="Picture Placeholder 2">
            <a:extLst>
              <a:ext uri="{FF2B5EF4-FFF2-40B4-BE49-F238E27FC236}">
                <a16:creationId xmlns:a16="http://schemas.microsoft.com/office/drawing/2014/main" id="{131CB29F-0BE0-476F-B57A-7638E9BFAE76}"/>
              </a:ext>
            </a:extLst>
          </p:cNvPr>
          <p:cNvSpPr>
            <a:spLocks noGrp="1"/>
          </p:cNvSpPr>
          <p:nvPr>
            <p:ph type="pic" idx="1"/>
          </p:nvPr>
        </p:nvSpPr>
        <p:spPr>
          <a:xfrm>
            <a:off x="5183188" y="500215"/>
            <a:ext cx="6172200" cy="5368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extLst>
      <p:ext uri="{BB962C8B-B14F-4D97-AF65-F5344CB8AC3E}">
        <p14:creationId xmlns:p14="http://schemas.microsoft.com/office/powerpoint/2010/main" val="16409964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4329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E46C0F6-F728-4FF0-A7F3-F6AECCD35B33}"/>
              </a:ext>
            </a:extLst>
          </p:cNvPr>
          <p:cNvSpPr>
            <a:spLocks noGrp="1"/>
          </p:cNvSpPr>
          <p:nvPr>
            <p:ph type="pic" sz="quarter" idx="13" hasCustomPrompt="1"/>
          </p:nvPr>
        </p:nvSpPr>
        <p:spPr>
          <a:xfrm>
            <a:off x="120650" y="136525"/>
            <a:ext cx="11950700" cy="6584951"/>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7" name="Text Placeholder 6">
            <a:extLst>
              <a:ext uri="{FF2B5EF4-FFF2-40B4-BE49-F238E27FC236}">
                <a16:creationId xmlns:a16="http://schemas.microsoft.com/office/drawing/2014/main" id="{E4DAD220-8CE3-4FF4-957A-1E24442C6565}"/>
              </a:ext>
            </a:extLst>
          </p:cNvPr>
          <p:cNvSpPr>
            <a:spLocks noGrp="1"/>
          </p:cNvSpPr>
          <p:nvPr>
            <p:ph type="body" sz="quarter" idx="14"/>
          </p:nvPr>
        </p:nvSpPr>
        <p:spPr>
          <a:xfrm>
            <a:off x="1587500" y="4022725"/>
            <a:ext cx="10033000" cy="1236236"/>
          </a:xfrm>
          <a:solidFill>
            <a:schemeClr val="tx1">
              <a:alpha val="68000"/>
            </a:schemeClr>
          </a:solidFill>
        </p:spPr>
        <p:txBody>
          <a:bodyPr lIns="274320" tIns="274320" rIns="274320" bIns="274320" anchor="ctr">
            <a:spAutoFit/>
          </a:bodyPr>
          <a:lstStyle>
            <a:lvl1pPr marL="0" indent="0">
              <a:lnSpc>
                <a:spcPct val="100000"/>
              </a:lnSpc>
              <a:buNone/>
              <a:defRPr sz="1800" b="0">
                <a:solidFill>
                  <a:schemeClr val="bg1"/>
                </a:solidFill>
              </a:defRPr>
            </a:lvl1pPr>
          </a:lstStyle>
          <a:p>
            <a:pPr lvl="0"/>
            <a:r>
              <a:rPr lang="en-US" smtClean="0"/>
              <a:t>Edit Master text styles</a:t>
            </a:r>
          </a:p>
          <a:p>
            <a:pPr lvl="1"/>
            <a:r>
              <a:rPr lang="en-US" smtClean="0"/>
              <a:t>Second level</a:t>
            </a:r>
          </a:p>
        </p:txBody>
      </p:sp>
      <p:sp>
        <p:nvSpPr>
          <p:cNvPr id="8" name="Text Placeholder 6">
            <a:extLst>
              <a:ext uri="{FF2B5EF4-FFF2-40B4-BE49-F238E27FC236}">
                <a16:creationId xmlns:a16="http://schemas.microsoft.com/office/drawing/2014/main" id="{58FDDD78-44AA-4B92-90B8-DFC56D688C50}"/>
              </a:ext>
            </a:extLst>
          </p:cNvPr>
          <p:cNvSpPr>
            <a:spLocks noGrp="1"/>
          </p:cNvSpPr>
          <p:nvPr>
            <p:ph type="body" sz="quarter" idx="15" hasCustomPrompt="1"/>
          </p:nvPr>
        </p:nvSpPr>
        <p:spPr>
          <a:xfrm>
            <a:off x="336550" y="3269342"/>
            <a:ext cx="1155366" cy="2576090"/>
          </a:xfrm>
          <a:noFill/>
        </p:spPr>
        <p:txBody>
          <a:bodyPr wrap="square" lIns="182880" tIns="182880" rIns="182880" bIns="91440">
            <a:spAutoFit/>
          </a:bodyPr>
          <a:lstStyle>
            <a:lvl1pPr marL="0" indent="0">
              <a:buNone/>
              <a:defRPr sz="16600" b="1">
                <a:solidFill>
                  <a:schemeClr val="bg1"/>
                </a:solidFill>
                <a:latin typeface="Arial" panose="020B0604020202020204" pitchFamily="34" charset="0"/>
                <a:cs typeface="Arial" panose="020B0604020202020204" pitchFamily="34" charset="0"/>
              </a:defRPr>
            </a:lvl1pPr>
          </a:lstStyle>
          <a:p>
            <a:pPr lvl="0"/>
            <a:r>
              <a:rPr lang="en-US" dirty="0"/>
              <a:t>“</a:t>
            </a:r>
          </a:p>
        </p:txBody>
      </p:sp>
      <p:sp>
        <p:nvSpPr>
          <p:cNvPr id="9" name="Frame 8">
            <a:extLst>
              <a:ext uri="{FF2B5EF4-FFF2-40B4-BE49-F238E27FC236}">
                <a16:creationId xmlns:a16="http://schemas.microsoft.com/office/drawing/2014/main" id="{0283712C-6C33-4303-985C-6493AAFAF40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Rectangle 9">
            <a:extLst>
              <a:ext uri="{FF2B5EF4-FFF2-40B4-BE49-F238E27FC236}">
                <a16:creationId xmlns:a16="http://schemas.microsoft.com/office/drawing/2014/main" id="{5793B617-BDEC-4471-BF16-3ADF8D92DD69}"/>
              </a:ext>
            </a:extLst>
          </p:cNvPr>
          <p:cNvSpPr/>
          <p:nvPr userDrawn="1"/>
        </p:nvSpPr>
        <p:spPr>
          <a:xfrm>
            <a:off x="11360016" y="6369050"/>
            <a:ext cx="335909" cy="48895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1" name="Slide Number Placeholder 5">
            <a:extLst>
              <a:ext uri="{FF2B5EF4-FFF2-40B4-BE49-F238E27FC236}">
                <a16:creationId xmlns:a16="http://schemas.microsoft.com/office/drawing/2014/main" id="{33D238BD-C38B-4BEB-92A5-657AAB9C5351}"/>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2" name="Title 1">
            <a:extLst>
              <a:ext uri="{FF2B5EF4-FFF2-40B4-BE49-F238E27FC236}">
                <a16:creationId xmlns:a16="http://schemas.microsoft.com/office/drawing/2014/main" id="{50E81040-AE93-4763-96F3-062F0F2D8F14}"/>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70143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with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314F9CD-0693-4A94-A67A-F71413300A64}"/>
              </a:ext>
            </a:extLst>
          </p:cNvPr>
          <p:cNvSpPr>
            <a:spLocks noGrp="1"/>
          </p:cNvSpPr>
          <p:nvPr>
            <p:ph type="pic" sz="quarter" idx="11" hasCustomPrompt="1"/>
          </p:nvPr>
        </p:nvSpPr>
        <p:spPr>
          <a:xfrm>
            <a:off x="0" y="0"/>
            <a:ext cx="12191999" cy="3962400"/>
          </a:xfr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dirty="0"/>
              <a:t>Insert Image</a:t>
            </a:r>
            <a:endParaRPr lang="en-GB" dirty="0"/>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3"/>
                </a:solidFill>
                <a:latin typeface="+mn-lt"/>
              </a:defRPr>
            </a:lvl1pPr>
          </a:lstStyle>
          <a:p>
            <a:pPr marL="228600" lvl="0" indent="-228600"/>
            <a:r>
              <a:rPr lang="en-US" dirty="0"/>
              <a:t>Subtitle</a:t>
            </a:r>
            <a:endParaRPr lang="en-GB" dirty="0"/>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dirty="0"/>
              <a:t>Title</a:t>
            </a:r>
            <a:endParaRPr lang="en-GB" dirty="0"/>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7B386286-CEE2-E94A-BBC0-0A3723EB14DE}"/>
              </a:ext>
            </a:extLst>
          </p:cNvPr>
          <p:cNvSpPr/>
          <p:nvPr userDrawn="1"/>
        </p:nvSpPr>
        <p:spPr>
          <a:xfrm>
            <a:off x="11008895" y="6220326"/>
            <a:ext cx="866273" cy="637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5397571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7C719AD2-39D2-425C-90E5-8FD2D783ADDF}"/>
              </a:ext>
            </a:extLst>
          </p:cNvPr>
          <p:cNvSpPr>
            <a:spLocks noGrp="1"/>
          </p:cNvSpPr>
          <p:nvPr>
            <p:ph type="pic" sz="quarter" idx="13" hasCustomPrompt="1"/>
          </p:nvPr>
        </p:nvSpPr>
        <p:spPr>
          <a:xfrm>
            <a:off x="0" y="0"/>
            <a:ext cx="12192000"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4907643" cy="701731"/>
          </a:xfrm>
        </p:spPr>
        <p:txBody>
          <a:bodyPr vert="horz" wrap="square" lIns="91440" tIns="45720" rIns="91440" bIns="45720" rtlCol="0" anchor="b">
            <a:spAutoFit/>
          </a:bodyPr>
          <a:lstStyle>
            <a:lvl1pPr>
              <a:defRPr lang="en-GB" sz="4400" b="1" spc="-150" dirty="0">
                <a:solidFill>
                  <a:schemeClr val="bg1"/>
                </a:solidFill>
                <a:latin typeface="+mj-lt"/>
              </a:defRPr>
            </a:lvl1pPr>
          </a:lstStyle>
          <a:p>
            <a:pPr marL="0" lvl="0"/>
            <a:r>
              <a:rPr lang="en-US" dirty="0"/>
              <a:t>Thank You</a:t>
            </a:r>
            <a:endParaRPr lang="en-GB" dirty="0"/>
          </a:p>
        </p:txBody>
      </p:sp>
    </p:spTree>
    <p:extLst>
      <p:ext uri="{BB962C8B-B14F-4D97-AF65-F5344CB8AC3E}">
        <p14:creationId xmlns:p14="http://schemas.microsoft.com/office/powerpoint/2010/main" val="734192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1">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6D24BA90-E7BA-471E-AA13-3329EDCD80A2}"/>
              </a:ext>
            </a:extLst>
          </p:cNvPr>
          <p:cNvSpPr/>
          <p:nvPr userDrawn="1"/>
        </p:nvSpPr>
        <p:spPr>
          <a:xfrm flipV="1">
            <a:off x="-1" y="-3"/>
            <a:ext cx="12192001" cy="6858003"/>
          </a:xfrm>
          <a:custGeom>
            <a:avLst/>
            <a:gdLst>
              <a:gd name="connsiteX0" fmla="*/ 9171734 w 12192001"/>
              <a:gd name="connsiteY0" fmla="*/ 2269381 h 6858003"/>
              <a:gd name="connsiteX1" fmla="*/ 4981292 w 12192001"/>
              <a:gd name="connsiteY1" fmla="*/ 1670903 h 6858003"/>
              <a:gd name="connsiteX2" fmla="*/ 634550 w 12192001"/>
              <a:gd name="connsiteY2" fmla="*/ 1013497 h 6858003"/>
              <a:gd name="connsiteX3" fmla="*/ 123993 w 12192001"/>
              <a:gd name="connsiteY3" fmla="*/ 984148 h 6858003"/>
              <a:gd name="connsiteX4" fmla="*/ 123993 w 12192001"/>
              <a:gd name="connsiteY4" fmla="*/ 123993 h 6858003"/>
              <a:gd name="connsiteX5" fmla="*/ 12068007 w 12192001"/>
              <a:gd name="connsiteY5" fmla="*/ 123993 h 6858003"/>
              <a:gd name="connsiteX6" fmla="*/ 12068007 w 12192001"/>
              <a:gd name="connsiteY6" fmla="*/ 1962695 h 6858003"/>
              <a:gd name="connsiteX7" fmla="*/ 11543532 w 12192001"/>
              <a:gd name="connsiteY7" fmla="*/ 2051091 h 6858003"/>
              <a:gd name="connsiteX8" fmla="*/ 9171734 w 12192001"/>
              <a:gd name="connsiteY8" fmla="*/ 2269381 h 6858003"/>
              <a:gd name="connsiteX9" fmla="*/ 1 w 12192001"/>
              <a:gd name="connsiteY9" fmla="*/ 6858003 h 6858003"/>
              <a:gd name="connsiteX10" fmla="*/ 12192001 w 12192001"/>
              <a:gd name="connsiteY10" fmla="*/ 6858003 h 6858003"/>
              <a:gd name="connsiteX11" fmla="*/ 12192001 w 12192001"/>
              <a:gd name="connsiteY11" fmla="*/ 2724879 h 6858003"/>
              <a:gd name="connsiteX12" fmla="*/ 12192001 w 12192001"/>
              <a:gd name="connsiteY12" fmla="*/ 2477360 h 6858003"/>
              <a:gd name="connsiteX13" fmla="*/ 12192001 w 12192001"/>
              <a:gd name="connsiteY13" fmla="*/ 1941781 h 6858003"/>
              <a:gd name="connsiteX14" fmla="*/ 12192000 w 12192001"/>
              <a:gd name="connsiteY14" fmla="*/ 1941781 h 6858003"/>
              <a:gd name="connsiteX15" fmla="*/ 12192000 w 12192001"/>
              <a:gd name="connsiteY15" fmla="*/ 0 h 6858003"/>
              <a:gd name="connsiteX16" fmla="*/ 0 w 12192001"/>
              <a:gd name="connsiteY16" fmla="*/ 0 h 6858003"/>
              <a:gd name="connsiteX17" fmla="*/ 0 w 12192001"/>
              <a:gd name="connsiteY17" fmla="*/ 6858000 h 6858003"/>
              <a:gd name="connsiteX18" fmla="*/ 1 w 12192001"/>
              <a:gd name="connsiteY18" fmla="*/ 6858000 h 68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1" h="6858003">
                <a:moveTo>
                  <a:pt x="9171734" y="2269381"/>
                </a:moveTo>
                <a:cubicBezTo>
                  <a:pt x="8159059" y="2253684"/>
                  <a:pt x="6843276" y="2101858"/>
                  <a:pt x="4981292" y="1670903"/>
                </a:cubicBezTo>
                <a:cubicBezTo>
                  <a:pt x="3385010" y="1301444"/>
                  <a:pt x="2075869" y="1110459"/>
                  <a:pt x="634550" y="1013497"/>
                </a:cubicBezTo>
                <a:lnTo>
                  <a:pt x="123993" y="984148"/>
                </a:lnTo>
                <a:lnTo>
                  <a:pt x="123993" y="123993"/>
                </a:lnTo>
                <a:lnTo>
                  <a:pt x="12068007" y="123993"/>
                </a:lnTo>
                <a:lnTo>
                  <a:pt x="12068007" y="1962695"/>
                </a:lnTo>
                <a:lnTo>
                  <a:pt x="11543532" y="2051091"/>
                </a:lnTo>
                <a:cubicBezTo>
                  <a:pt x="10893978" y="2164649"/>
                  <a:pt x="10184410" y="2285079"/>
                  <a:pt x="9171734" y="2269381"/>
                </a:cubicBezTo>
                <a:close/>
                <a:moveTo>
                  <a:pt x="1" y="6858003"/>
                </a:moveTo>
                <a:lnTo>
                  <a:pt x="12192001" y="6858003"/>
                </a:lnTo>
                <a:lnTo>
                  <a:pt x="12192001" y="2724879"/>
                </a:lnTo>
                <a:lnTo>
                  <a:pt x="12192001" y="2477360"/>
                </a:lnTo>
                <a:lnTo>
                  <a:pt x="12192001" y="1941781"/>
                </a:lnTo>
                <a:lnTo>
                  <a:pt x="12192000" y="1941781"/>
                </a:lnTo>
                <a:lnTo>
                  <a:pt x="12192000" y="0"/>
                </a:lnTo>
                <a:lnTo>
                  <a:pt x="0" y="0"/>
                </a:lnTo>
                <a:lnTo>
                  <a:pt x="0" y="6858000"/>
                </a:lnTo>
                <a:lnTo>
                  <a:pt x="1"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Picture Placeholder 10">
            <a:extLst>
              <a:ext uri="{FF2B5EF4-FFF2-40B4-BE49-F238E27FC236}">
                <a16:creationId xmlns:a16="http://schemas.microsoft.com/office/drawing/2014/main" id="{9467520A-F508-4AA5-BBCF-30AE2B312E04}"/>
              </a:ext>
            </a:extLst>
          </p:cNvPr>
          <p:cNvSpPr>
            <a:spLocks noGrp="1"/>
          </p:cNvSpPr>
          <p:nvPr>
            <p:ph type="pic" sz="quarter" idx="13" hasCustomPrompt="1"/>
          </p:nvPr>
        </p:nvSpPr>
        <p:spPr>
          <a:xfrm>
            <a:off x="123992" y="4587876"/>
            <a:ext cx="11944014" cy="2146775"/>
          </a:xfrm>
          <a:custGeom>
            <a:avLst/>
            <a:gdLst>
              <a:gd name="connsiteX0" fmla="*/ 9047741 w 11944014"/>
              <a:gd name="connsiteY0" fmla="*/ 1387 h 2146775"/>
              <a:gd name="connsiteX1" fmla="*/ 11419539 w 11944014"/>
              <a:gd name="connsiteY1" fmla="*/ 219677 h 2146775"/>
              <a:gd name="connsiteX2" fmla="*/ 11944014 w 11944014"/>
              <a:gd name="connsiteY2" fmla="*/ 308073 h 2146775"/>
              <a:gd name="connsiteX3" fmla="*/ 11944014 w 11944014"/>
              <a:gd name="connsiteY3" fmla="*/ 2146775 h 2146775"/>
              <a:gd name="connsiteX4" fmla="*/ 0 w 11944014"/>
              <a:gd name="connsiteY4" fmla="*/ 2146775 h 2146775"/>
              <a:gd name="connsiteX5" fmla="*/ 0 w 11944014"/>
              <a:gd name="connsiteY5" fmla="*/ 1286620 h 2146775"/>
              <a:gd name="connsiteX6" fmla="*/ 510557 w 11944014"/>
              <a:gd name="connsiteY6" fmla="*/ 1257271 h 2146775"/>
              <a:gd name="connsiteX7" fmla="*/ 4857299 w 11944014"/>
              <a:gd name="connsiteY7" fmla="*/ 599865 h 2146775"/>
              <a:gd name="connsiteX8" fmla="*/ 9047741 w 11944014"/>
              <a:gd name="connsiteY8" fmla="*/ 1387 h 214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44014" h="2146775">
                <a:moveTo>
                  <a:pt x="9047741" y="1387"/>
                </a:moveTo>
                <a:cubicBezTo>
                  <a:pt x="10060417" y="-14311"/>
                  <a:pt x="10769985" y="106119"/>
                  <a:pt x="11419539" y="219677"/>
                </a:cubicBezTo>
                <a:lnTo>
                  <a:pt x="11944014" y="308073"/>
                </a:lnTo>
                <a:lnTo>
                  <a:pt x="11944014" y="2146775"/>
                </a:lnTo>
                <a:lnTo>
                  <a:pt x="0" y="2146775"/>
                </a:lnTo>
                <a:lnTo>
                  <a:pt x="0" y="1286620"/>
                </a:lnTo>
                <a:lnTo>
                  <a:pt x="510557" y="1257271"/>
                </a:lnTo>
                <a:cubicBezTo>
                  <a:pt x="1951876" y="1160309"/>
                  <a:pt x="3261017" y="969324"/>
                  <a:pt x="4857299" y="599865"/>
                </a:cubicBezTo>
                <a:cubicBezTo>
                  <a:pt x="6719283" y="168910"/>
                  <a:pt x="8035066" y="17084"/>
                  <a:pt x="9047741" y="1387"/>
                </a:cubicBezTo>
                <a:close/>
              </a:path>
            </a:pathLst>
          </a:custGeo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dirty="0"/>
              <a:t>Insert Image</a:t>
            </a:r>
            <a:endParaRPr lang="en-GB" dirty="0"/>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1611383"/>
            <a:ext cx="9666514" cy="746846"/>
          </a:xfrm>
        </p:spPr>
        <p:txBody>
          <a:bodyPr anchor="t">
            <a:noAutofit/>
          </a:bodyPr>
          <a:lstStyle>
            <a:lvl1pPr>
              <a:defRPr sz="4800" spc="-150">
                <a:solidFill>
                  <a:schemeClr val="tx1">
                    <a:lumMod val="75000"/>
                    <a:lumOff val="25000"/>
                  </a:schemeClr>
                </a:solidFill>
              </a:defRPr>
            </a:lvl1pPr>
          </a:lstStyle>
          <a:p>
            <a:r>
              <a:rPr lang="en-US" dirty="0"/>
              <a:t>Section Header 1</a:t>
            </a:r>
            <a:endParaRPr lang="en-GB" dirty="0"/>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2464424"/>
            <a:ext cx="9666514" cy="221599"/>
          </a:xfrm>
        </p:spPr>
        <p:txBody>
          <a:bodyPr tIns="0" bIns="0">
            <a:spAutoFit/>
          </a:bodyPr>
          <a:lstStyle>
            <a:lvl1pPr marL="0" indent="0">
              <a:buNone/>
              <a:defRPr sz="16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
        <p:nvSpPr>
          <p:cNvPr id="13" name="Rectangle 12">
            <a:extLst>
              <a:ext uri="{FF2B5EF4-FFF2-40B4-BE49-F238E27FC236}">
                <a16:creationId xmlns:a16="http://schemas.microsoft.com/office/drawing/2014/main" id="{560C8850-C2CD-4E0B-AA6F-6B884EB94B4B}"/>
              </a:ext>
            </a:extLst>
          </p:cNvPr>
          <p:cNvSpPr/>
          <p:nvPr userDrawn="1"/>
        </p:nvSpPr>
        <p:spPr>
          <a:xfrm>
            <a:off x="435429" y="1532049"/>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80D3D7B7-CDD7-4664-B2D8-6F60FEAEAC45}"/>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Slide Number Placeholder 5">
            <a:extLst>
              <a:ext uri="{FF2B5EF4-FFF2-40B4-BE49-F238E27FC236}">
                <a16:creationId xmlns:a16="http://schemas.microsoft.com/office/drawing/2014/main" id="{9E81145E-5F17-4CB6-9E17-ECF3BB38DE75}"/>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Tree>
    <p:extLst>
      <p:ext uri="{BB962C8B-B14F-4D97-AF65-F5344CB8AC3E}">
        <p14:creationId xmlns:p14="http://schemas.microsoft.com/office/powerpoint/2010/main" val="3839139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with Image 2">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A836EFBB-5449-47CB-96D6-CB08287F755D}"/>
              </a:ext>
            </a:extLst>
          </p:cNvPr>
          <p:cNvSpPr>
            <a:spLocks noGrp="1"/>
          </p:cNvSpPr>
          <p:nvPr>
            <p:ph type="pic" sz="quarter" idx="11" hasCustomPrompt="1"/>
          </p:nvPr>
        </p:nvSpPr>
        <p:spPr>
          <a:xfrm>
            <a:off x="0" y="0"/>
            <a:ext cx="12191999"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dirty="0">
                <a:solidFill>
                  <a:schemeClr val="tx1"/>
                </a:solidFill>
              </a:defRPr>
            </a:lvl1pPr>
          </a:lstStyle>
          <a:p>
            <a:pPr marL="228600" lvl="0" indent="-228600" algn="ctr"/>
            <a:r>
              <a:rPr lang="en-US" dirty="0"/>
              <a:t>Insert Image</a:t>
            </a:r>
            <a:endParaRPr lang="en-GB" dirty="0"/>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3860800"/>
            <a:ext cx="9666514" cy="1686720"/>
          </a:xfrm>
        </p:spPr>
        <p:txBody>
          <a:bodyPr anchor="b">
            <a:noAutofit/>
          </a:bodyPr>
          <a:lstStyle>
            <a:lvl1pPr>
              <a:defRPr sz="4800" spc="-150">
                <a:solidFill>
                  <a:schemeClr val="bg1"/>
                </a:solidFill>
              </a:defRPr>
            </a:lvl1pPr>
          </a:lstStyle>
          <a:p>
            <a:r>
              <a:rPr lang="en-US" dirty="0"/>
              <a:t>Section Header 2</a:t>
            </a:r>
            <a:endParaRPr lang="en-GB" dirty="0"/>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5610170"/>
            <a:ext cx="9666514" cy="221599"/>
          </a:xfrm>
        </p:spPr>
        <p:txBody>
          <a:bodyPr tIns="0" bIns="0">
            <a:sp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
        <p:nvSpPr>
          <p:cNvPr id="8" name="Rectangle 7">
            <a:extLst>
              <a:ext uri="{FF2B5EF4-FFF2-40B4-BE49-F238E27FC236}">
                <a16:creationId xmlns:a16="http://schemas.microsoft.com/office/drawing/2014/main" id="{5B68A07C-35C9-40A7-8487-9EAD314C595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Slide Number Placeholder 5">
            <a:extLst>
              <a:ext uri="{FF2B5EF4-FFF2-40B4-BE49-F238E27FC236}">
                <a16:creationId xmlns:a16="http://schemas.microsoft.com/office/drawing/2014/main" id="{CE9143E8-1B27-4F08-9F20-BE30B14AC24E}"/>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Tree>
    <p:extLst>
      <p:ext uri="{BB962C8B-B14F-4D97-AF65-F5344CB8AC3E}">
        <p14:creationId xmlns:p14="http://schemas.microsoft.com/office/powerpoint/2010/main" val="1547055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smtClean="0"/>
              <a:t>Click to edit Master title style</a:t>
            </a:r>
            <a:endParaRPr lang="en-US"/>
          </a:p>
        </p:txBody>
      </p:sp>
      <p:sp>
        <p:nvSpPr>
          <p:cNvPr id="10" name="Content Placeholder 2">
            <a:extLst>
              <a:ext uri="{FF2B5EF4-FFF2-40B4-BE49-F238E27FC236}">
                <a16:creationId xmlns:a16="http://schemas.microsoft.com/office/drawing/2014/main" id="{3B7F86AE-7774-0B40-8944-DF91C77B02F3}"/>
              </a:ext>
            </a:extLst>
          </p:cNvPr>
          <p:cNvSpPr>
            <a:spLocks noGrp="1"/>
          </p:cNvSpPr>
          <p:nvPr>
            <p:ph idx="1"/>
          </p:nvPr>
        </p:nvSpPr>
        <p:spPr>
          <a:xfrm>
            <a:off x="446315" y="1463040"/>
            <a:ext cx="8030935" cy="4770098"/>
          </a:xfrm>
        </p:spPr>
        <p:txBody>
          <a:bodyPr>
            <a:noAutofit/>
          </a:bodyPr>
          <a:lstStyle>
            <a:lvl1pPr>
              <a:lnSpc>
                <a:spcPct val="100000"/>
              </a:lnSpc>
              <a:spcBef>
                <a:spcPts val="600"/>
              </a:spcBef>
              <a:spcAft>
                <a:spcPts val="1200"/>
              </a:spcAft>
              <a:defRPr sz="1800">
                <a:solidFill>
                  <a:schemeClr val="tx1">
                    <a:lumMod val="75000"/>
                    <a:lumOff val="25000"/>
                  </a:schemeClr>
                </a:solidFill>
              </a:defRPr>
            </a:lvl1pPr>
            <a:lvl2pPr>
              <a:lnSpc>
                <a:spcPct val="100000"/>
              </a:lnSpc>
              <a:spcBef>
                <a:spcPts val="600"/>
              </a:spcBef>
              <a:spcAft>
                <a:spcPts val="1200"/>
              </a:spcAft>
              <a:defRPr sz="1600">
                <a:solidFill>
                  <a:schemeClr val="tx1">
                    <a:lumMod val="75000"/>
                    <a:lumOff val="25000"/>
                  </a:schemeClr>
                </a:solidFill>
              </a:defRPr>
            </a:lvl2pPr>
            <a:lvl3pPr>
              <a:lnSpc>
                <a:spcPct val="100000"/>
              </a:lnSpc>
              <a:spcBef>
                <a:spcPts val="600"/>
              </a:spcBef>
              <a:spcAft>
                <a:spcPts val="1200"/>
              </a:spcAft>
              <a:defRPr sz="1400">
                <a:solidFill>
                  <a:schemeClr val="tx1">
                    <a:lumMod val="75000"/>
                    <a:lumOff val="25000"/>
                  </a:schemeClr>
                </a:solidFill>
              </a:defRPr>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630125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500215"/>
            <a:ext cx="11174186" cy="590931"/>
          </a:xfrm>
        </p:spPr>
        <p:txBody>
          <a:bodyPr vert="horz" wrap="square" lIns="91440" tIns="45720" rIns="91440" bIns="45720" rtlCol="0" anchor="ctr">
            <a:spAutoFit/>
          </a:bodyPr>
          <a:lstStyle>
            <a:lvl1pPr>
              <a:defRPr lang="en-GB" sz="3600" spc="-60" dirty="0"/>
            </a:lvl1pPr>
          </a:lstStyle>
          <a:p>
            <a:pPr lvl="0"/>
            <a:r>
              <a:rPr lang="en-US" smtClean="0"/>
              <a:t>Click to edit Master title style</a:t>
            </a:r>
            <a:endParaRPr lang="en-GB" dirty="0"/>
          </a:p>
        </p:txBody>
      </p:sp>
      <p:sp>
        <p:nvSpPr>
          <p:cNvPr id="3" name="Content Placeholder 2">
            <a:extLst>
              <a:ext uri="{FF2B5EF4-FFF2-40B4-BE49-F238E27FC236}">
                <a16:creationId xmlns:a16="http://schemas.microsoft.com/office/drawing/2014/main" id="{72618346-1C0B-46DB-AAA6-71C865DE85FE}"/>
              </a:ext>
            </a:extLst>
          </p:cNvPr>
          <p:cNvSpPr>
            <a:spLocks noGrp="1"/>
          </p:cNvSpPr>
          <p:nvPr>
            <p:ph idx="1"/>
          </p:nvPr>
        </p:nvSpPr>
        <p:spPr>
          <a:xfrm>
            <a:off x="446315" y="1463040"/>
            <a:ext cx="8030935" cy="4770098"/>
          </a:xfrm>
        </p:spPr>
        <p:txBody>
          <a:bodyPr>
            <a:noAutofit/>
          </a:bodyPr>
          <a:lstStyle>
            <a:lvl1pPr>
              <a:lnSpc>
                <a:spcPct val="100000"/>
              </a:lnSpc>
              <a:spcBef>
                <a:spcPts val="600"/>
              </a:spcBef>
              <a:spcAft>
                <a:spcPts val="1200"/>
              </a:spcAft>
              <a:defRPr sz="1800">
                <a:solidFill>
                  <a:schemeClr val="tx1">
                    <a:lumMod val="75000"/>
                    <a:lumOff val="25000"/>
                  </a:schemeClr>
                </a:solidFill>
              </a:defRPr>
            </a:lvl1pPr>
            <a:lvl2pPr>
              <a:lnSpc>
                <a:spcPct val="100000"/>
              </a:lnSpc>
              <a:spcBef>
                <a:spcPts val="600"/>
              </a:spcBef>
              <a:spcAft>
                <a:spcPts val="1200"/>
              </a:spcAft>
              <a:defRPr sz="1600">
                <a:solidFill>
                  <a:schemeClr val="tx1">
                    <a:lumMod val="75000"/>
                    <a:lumOff val="25000"/>
                  </a:schemeClr>
                </a:solidFill>
              </a:defRPr>
            </a:lvl2pPr>
            <a:lvl3pPr>
              <a:lnSpc>
                <a:spcPct val="100000"/>
              </a:lnSpc>
              <a:spcBef>
                <a:spcPts val="600"/>
              </a:spcBef>
              <a:spcAft>
                <a:spcPts val="1200"/>
              </a:spcAft>
              <a:defRPr sz="1400">
                <a:solidFill>
                  <a:schemeClr val="tx1">
                    <a:lumMod val="75000"/>
                    <a:lumOff val="25000"/>
                  </a:schemeClr>
                </a:solidFill>
              </a:defRPr>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Tree>
    <p:extLst>
      <p:ext uri="{BB962C8B-B14F-4D97-AF65-F5344CB8AC3E}">
        <p14:creationId xmlns:p14="http://schemas.microsoft.com/office/powerpoint/2010/main" val="1093201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3" name="Title 2">
            <a:extLst>
              <a:ext uri="{FF2B5EF4-FFF2-40B4-BE49-F238E27FC236}">
                <a16:creationId xmlns:a16="http://schemas.microsoft.com/office/drawing/2014/main" id="{05328109-BF43-024A-B25B-C69E4098CFDA}"/>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4518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smtClean="0"/>
              <a:t>Click to edit Master title style</a:t>
            </a:r>
            <a:endParaRPr lang="en-US"/>
          </a:p>
        </p:txBody>
      </p:sp>
      <p:sp>
        <p:nvSpPr>
          <p:cNvPr id="16" name="Text Placeholder 4">
            <a:extLst>
              <a:ext uri="{FF2B5EF4-FFF2-40B4-BE49-F238E27FC236}">
                <a16:creationId xmlns:a16="http://schemas.microsoft.com/office/drawing/2014/main" id="{1F05F3BA-65F5-4621-807B-C8B857D01CA9}"/>
              </a:ext>
            </a:extLst>
          </p:cNvPr>
          <p:cNvSpPr>
            <a:spLocks noGrp="1"/>
          </p:cNvSpPr>
          <p:nvPr>
            <p:ph type="body" sz="quarter" idx="3"/>
          </p:nvPr>
        </p:nvSpPr>
        <p:spPr>
          <a:xfrm>
            <a:off x="6438900" y="1463346"/>
            <a:ext cx="5181600" cy="487003"/>
          </a:xfrm>
        </p:spPr>
        <p:txBody>
          <a:bodyPr anchor="b">
            <a:normAutofit/>
          </a:bodyPr>
          <a:lstStyle>
            <a:lvl1pPr marL="0" indent="0">
              <a:buNone/>
              <a:defRPr sz="16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8" name="Content Placeholder 5">
            <a:extLst>
              <a:ext uri="{FF2B5EF4-FFF2-40B4-BE49-F238E27FC236}">
                <a16:creationId xmlns:a16="http://schemas.microsoft.com/office/drawing/2014/main" id="{CDF89E18-CCB2-4D69-AB77-CAB656EC211C}"/>
              </a:ext>
            </a:extLst>
          </p:cNvPr>
          <p:cNvSpPr>
            <a:spLocks noGrp="1"/>
          </p:cNvSpPr>
          <p:nvPr>
            <p:ph sz="quarter" idx="4"/>
          </p:nvPr>
        </p:nvSpPr>
        <p:spPr>
          <a:xfrm>
            <a:off x="6438898" y="2149311"/>
            <a:ext cx="5181601" cy="4040352"/>
          </a:xfrm>
        </p:spPr>
        <p:txBody>
          <a:bodyPr>
            <a:normAutofit/>
          </a:bodyPr>
          <a:lstStyle>
            <a:lvl1pPr>
              <a:defRPr sz="1400"/>
            </a:lvl1pPr>
            <a:lvl2pPr>
              <a:defRPr sz="1400"/>
            </a:lvl2pPr>
            <a:lvl3pPr>
              <a:defRPr sz="14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Text Placeholder 2">
            <a:extLst>
              <a:ext uri="{FF2B5EF4-FFF2-40B4-BE49-F238E27FC236}">
                <a16:creationId xmlns:a16="http://schemas.microsoft.com/office/drawing/2014/main" id="{986F9159-693C-4325-939A-8C6869B22466}"/>
              </a:ext>
            </a:extLst>
          </p:cNvPr>
          <p:cNvSpPr>
            <a:spLocks noGrp="1"/>
          </p:cNvSpPr>
          <p:nvPr>
            <p:ph type="body" idx="1"/>
          </p:nvPr>
        </p:nvSpPr>
        <p:spPr>
          <a:xfrm>
            <a:off x="446314" y="1463346"/>
            <a:ext cx="5306787" cy="487003"/>
          </a:xfrm>
        </p:spPr>
        <p:txBody>
          <a:bodyPr anchor="b">
            <a:normAutofit/>
          </a:bodyPr>
          <a:lstStyle>
            <a:lvl1pPr marL="0" indent="0">
              <a:buNone/>
              <a:defRPr sz="16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Content Placeholder 3">
            <a:extLst>
              <a:ext uri="{FF2B5EF4-FFF2-40B4-BE49-F238E27FC236}">
                <a16:creationId xmlns:a16="http://schemas.microsoft.com/office/drawing/2014/main" id="{BEA361C8-0231-48E8-965E-6BB6D606C9FC}"/>
              </a:ext>
            </a:extLst>
          </p:cNvPr>
          <p:cNvSpPr>
            <a:spLocks noGrp="1"/>
          </p:cNvSpPr>
          <p:nvPr>
            <p:ph sz="half" idx="2"/>
          </p:nvPr>
        </p:nvSpPr>
        <p:spPr>
          <a:xfrm>
            <a:off x="446314" y="2149311"/>
            <a:ext cx="5306789" cy="4040352"/>
          </a:xfrm>
        </p:spPr>
        <p:txBody>
          <a:bodyPr>
            <a:normAutofit/>
          </a:bodyPr>
          <a:lstStyle>
            <a:lvl1pPr>
              <a:defRPr sz="1400"/>
            </a:lvl1pPr>
            <a:lvl2pPr>
              <a:defRPr sz="1400"/>
            </a:lvl2pPr>
            <a:lvl3pPr>
              <a:defRPr sz="14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15963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white backgroun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571500" y="1509626"/>
            <a:ext cx="4900386" cy="334508"/>
          </a:xfrm>
        </p:spPr>
        <p:txBody>
          <a:bodyPr>
            <a:noAutofit/>
          </a:bodyPr>
          <a:lstStyle>
            <a:lvl1pPr marL="0" indent="0" algn="l">
              <a:buNone/>
              <a:defRPr sz="1600" b="1">
                <a:solidFill>
                  <a:schemeClr val="accent3"/>
                </a:solidFill>
                <a:latin typeface="+mn-lt"/>
              </a:defRPr>
            </a:lvl1pPr>
          </a:lstStyle>
          <a:p>
            <a:pPr lvl="0"/>
            <a:r>
              <a:rPr lang="en-US" smtClean="0"/>
              <a:t>Edit Master text styles</a:t>
            </a:r>
          </a:p>
        </p:txBody>
      </p:sp>
      <p:sp>
        <p:nvSpPr>
          <p:cNvPr id="10" name="Text Placeholder 8">
            <a:extLst>
              <a:ext uri="{FF2B5EF4-FFF2-40B4-BE49-F238E27FC236}">
                <a16:creationId xmlns:a16="http://schemas.microsoft.com/office/drawing/2014/main" id="{3F93C618-7612-42AB-B890-45E85BD492F4}"/>
              </a:ext>
            </a:extLst>
          </p:cNvPr>
          <p:cNvSpPr>
            <a:spLocks noGrp="1"/>
          </p:cNvSpPr>
          <p:nvPr>
            <p:ph type="body" sz="quarter" idx="15"/>
          </p:nvPr>
        </p:nvSpPr>
        <p:spPr>
          <a:xfrm>
            <a:off x="6720114" y="1509626"/>
            <a:ext cx="4900386" cy="334508"/>
          </a:xfrm>
        </p:spPr>
        <p:txBody>
          <a:bodyPr>
            <a:noAutofit/>
          </a:bodyPr>
          <a:lstStyle>
            <a:lvl1pPr marL="0" indent="0" algn="l">
              <a:buNone/>
              <a:defRPr sz="1600" b="1">
                <a:solidFill>
                  <a:schemeClr val="accent6"/>
                </a:solidFill>
                <a:latin typeface="+mn-lt"/>
              </a:defRPr>
            </a:lvl1pPr>
          </a:lstStyle>
          <a:p>
            <a:pPr lvl="0"/>
            <a:r>
              <a:rPr lang="en-US" smtClean="0"/>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571500" y="2156688"/>
            <a:ext cx="4900386"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smtClean="0"/>
              <a:t>Edit Master text styles</a:t>
            </a:r>
          </a:p>
        </p:txBody>
      </p:sp>
      <p:sp>
        <p:nvSpPr>
          <p:cNvPr id="13" name="Text Placeholder 8">
            <a:extLst>
              <a:ext uri="{FF2B5EF4-FFF2-40B4-BE49-F238E27FC236}">
                <a16:creationId xmlns:a16="http://schemas.microsoft.com/office/drawing/2014/main" id="{464BC696-49A6-4328-BB42-5566BAC00F80}"/>
              </a:ext>
            </a:extLst>
          </p:cNvPr>
          <p:cNvSpPr>
            <a:spLocks noGrp="1"/>
          </p:cNvSpPr>
          <p:nvPr>
            <p:ph type="body" sz="quarter" idx="18"/>
          </p:nvPr>
        </p:nvSpPr>
        <p:spPr>
          <a:xfrm>
            <a:off x="6720114" y="2156688"/>
            <a:ext cx="4900386"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smtClean="0"/>
              <a:t>Edit Master text styles</a:t>
            </a:r>
          </a:p>
        </p:txBody>
      </p:sp>
      <p:sp>
        <p:nvSpPr>
          <p:cNvPr id="3" name="Title 2">
            <a:extLst>
              <a:ext uri="{FF2B5EF4-FFF2-40B4-BE49-F238E27FC236}">
                <a16:creationId xmlns:a16="http://schemas.microsoft.com/office/drawing/2014/main" id="{E0FB9F81-CC7F-5244-95A6-279BE4B51AB1}"/>
              </a:ext>
            </a:extLst>
          </p:cNvPr>
          <p:cNvSpPr>
            <a:spLocks noGrp="1"/>
          </p:cNvSpPr>
          <p:nvPr>
            <p:ph type="title"/>
          </p:nvPr>
        </p:nvSpPr>
        <p:spPr>
          <a:xfrm>
            <a:off x="446314" y="500215"/>
            <a:ext cx="11174186" cy="590931"/>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1440253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1B3994-EC85-4CEE-B849-7AE33810F50A}"/>
              </a:ext>
            </a:extLst>
          </p:cNvPr>
          <p:cNvSpPr>
            <a:spLocks noGrp="1"/>
          </p:cNvSpPr>
          <p:nvPr>
            <p:ph type="title"/>
          </p:nvPr>
        </p:nvSpPr>
        <p:spPr>
          <a:xfrm>
            <a:off x="446314" y="500215"/>
            <a:ext cx="11174186" cy="590931"/>
          </a:xfrm>
          <a:prstGeom prst="rect">
            <a:avLst/>
          </a:prstGeom>
        </p:spPr>
        <p:txBody>
          <a:bodyPr vert="horz" wrap="square" lIns="91440" tIns="45720" rIns="91440" bIns="45720" rtlCol="0" anchor="ctr">
            <a:spAutoFit/>
          </a:bodyPr>
          <a:lstStyle/>
          <a:p>
            <a:pPr lvl="0"/>
            <a:r>
              <a:rPr lang="en-US" smtClean="0"/>
              <a:t>Click to edit Master title style</a:t>
            </a:r>
            <a:endParaRPr lang="en-GB" dirty="0"/>
          </a:p>
        </p:txBody>
      </p:sp>
      <p:sp>
        <p:nvSpPr>
          <p:cNvPr id="3" name="Text Placeholder 2">
            <a:extLst>
              <a:ext uri="{FF2B5EF4-FFF2-40B4-BE49-F238E27FC236}">
                <a16:creationId xmlns:a16="http://schemas.microsoft.com/office/drawing/2014/main" id="{EE88709A-CA63-4EAC-968C-8873D088E691}"/>
              </a:ext>
            </a:extLst>
          </p:cNvPr>
          <p:cNvSpPr>
            <a:spLocks noGrp="1"/>
          </p:cNvSpPr>
          <p:nvPr>
            <p:ph type="body" idx="1"/>
          </p:nvPr>
        </p:nvSpPr>
        <p:spPr>
          <a:xfrm>
            <a:off x="446314" y="1253331"/>
            <a:ext cx="11174186" cy="477009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id="{6BBA3C17-8AAC-4933-A7DA-CD7D3F840BEB}"/>
              </a:ext>
            </a:extLst>
          </p:cNvPr>
          <p:cNvSpPr>
            <a:spLocks noGrp="1"/>
          </p:cNvSpPr>
          <p:nvPr>
            <p:ph type="ftr" sz="quarter" idx="3"/>
          </p:nvPr>
        </p:nvSpPr>
        <p:spPr>
          <a:xfrm>
            <a:off x="446314" y="6356350"/>
            <a:ext cx="4114800" cy="365125"/>
          </a:xfrm>
          <a:prstGeom prst="rect">
            <a:avLst/>
          </a:prstGeom>
        </p:spPr>
        <p:txBody>
          <a:bodyPr vert="horz" lIns="91440" tIns="45720" rIns="91440" bIns="45720" rtlCol="0" anchor="ctr"/>
          <a:lstStyle>
            <a:lvl1pPr algn="l">
              <a:defRPr sz="1200">
                <a:solidFill>
                  <a:schemeClr val="tx1">
                    <a:tint val="75000"/>
                  </a:schemeClr>
                </a:solidFill>
                <a:latin typeface="+mj-lt"/>
              </a:defRPr>
            </a:lvl1pPr>
          </a:lstStyle>
          <a:p>
            <a:endParaRPr lang="en-GB" dirty="0"/>
          </a:p>
        </p:txBody>
      </p:sp>
      <p:sp>
        <p:nvSpPr>
          <p:cNvPr id="7" name="Rectangle 6">
            <a:extLst>
              <a:ext uri="{FF2B5EF4-FFF2-40B4-BE49-F238E27FC236}">
                <a16:creationId xmlns:a16="http://schemas.microsoft.com/office/drawing/2014/main" id="{72B1D122-60D0-8B4D-896A-2A770C0B6343}"/>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8" name="Slide Number Placeholder 5">
            <a:extLst>
              <a:ext uri="{FF2B5EF4-FFF2-40B4-BE49-F238E27FC236}">
                <a16:creationId xmlns:a16="http://schemas.microsoft.com/office/drawing/2014/main" id="{6B5B9FA1-1805-A944-AC99-868579EBA1AD}"/>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Tree>
    <p:extLst>
      <p:ext uri="{BB962C8B-B14F-4D97-AF65-F5344CB8AC3E}">
        <p14:creationId xmlns:p14="http://schemas.microsoft.com/office/powerpoint/2010/main" val="398157569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61" r:id="rId4"/>
    <p:sldLayoutId id="2147483662" r:id="rId5"/>
    <p:sldLayoutId id="2147483650" r:id="rId6"/>
    <p:sldLayoutId id="2147483668" r:id="rId7"/>
    <p:sldLayoutId id="2147483674" r:id="rId8"/>
    <p:sldLayoutId id="2147483666" r:id="rId9"/>
    <p:sldLayoutId id="2147483664" r:id="rId10"/>
    <p:sldLayoutId id="2147483663" r:id="rId11"/>
    <p:sldLayoutId id="2147483667" r:id="rId12"/>
    <p:sldLayoutId id="2147483671" r:id="rId13"/>
    <p:sldLayoutId id="2147483672" r:id="rId14"/>
    <p:sldLayoutId id="2147483673" r:id="rId15"/>
    <p:sldLayoutId id="2147483675" r:id="rId16"/>
    <p:sldLayoutId id="2147483676" r:id="rId17"/>
    <p:sldLayoutId id="2147483665" r:id="rId18"/>
    <p:sldLayoutId id="2147483669" r:id="rId19"/>
    <p:sldLayoutId id="2147483670" r:id="rId20"/>
  </p:sldLayoutIdLst>
  <p:hf hdr="0" ftr="0" dt="0"/>
  <p:txStyles>
    <p:title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60" userDrawn="1">
          <p15:clr>
            <a:srgbClr val="F26B43"/>
          </p15:clr>
        </p15:guide>
        <p15:guide id="4" pos="7320" userDrawn="1">
          <p15:clr>
            <a:srgbClr val="F26B43"/>
          </p15:clr>
        </p15:guide>
        <p15:guide id="5" orient="horz" pos="360" userDrawn="1">
          <p15:clr>
            <a:srgbClr val="F26B43"/>
          </p15:clr>
        </p15:guide>
        <p15:guide id="6" orient="horz" pos="39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hyperlink" Target="shinyapps.io" TargetMode="Externa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hinyapps.io/"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hyperlink" Target="https://shiny.rstudio.com/articles/layout-guide.html" TargetMode="External"/><Relationship Id="rId3" Type="http://schemas.openxmlformats.org/officeDocument/2006/relationships/hyperlink" Target="https://rmarkdown.rstudio.com/flexdashboard/" TargetMode="External"/><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hyperlink" Target="https://rstudio.github.io/shinydashboard/" TargetMode="External"/><Relationship Id="rId4" Type="http://schemas.openxmlformats.org/officeDocument/2006/relationships/hyperlink" Target="https://github.com/almasaeed2010/AdminLTE"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rstudio.github.io/shinythemes/"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shiny.rstudio.com/articles/html-tags.html"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hyperlink" Target="https://shiny.rstudio.com/articles/tag-glossary.html"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rstudio.github.io/leaflet/" TargetMode="External"/><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hyperlink" Target="https://plot.ly/r/"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shiny.rstudio.com/gallery/"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D8694222-4D81-4A9A-93A2-23C89102F234}"/>
              </a:ext>
            </a:extLst>
          </p:cNvPr>
          <p:cNvSpPr>
            <a:spLocks noGrp="1"/>
          </p:cNvSpPr>
          <p:nvPr>
            <p:ph type="ctrTitle"/>
          </p:nvPr>
        </p:nvSpPr>
        <p:spPr>
          <a:xfrm>
            <a:off x="694871" y="5012250"/>
            <a:ext cx="10607040" cy="590931"/>
          </a:xfrm>
        </p:spPr>
        <p:txBody>
          <a:bodyPr/>
          <a:lstStyle/>
          <a:p>
            <a:r>
              <a:rPr lang="en-GB" sz="3600" dirty="0" smtClean="0"/>
              <a:t>Shiny</a:t>
            </a:r>
            <a:endParaRPr lang="en-GB" sz="3600" dirty="0"/>
          </a:p>
        </p:txBody>
      </p:sp>
      <p:sp>
        <p:nvSpPr>
          <p:cNvPr id="52" name="Subtitle 51">
            <a:extLst>
              <a:ext uri="{FF2B5EF4-FFF2-40B4-BE49-F238E27FC236}">
                <a16:creationId xmlns:a16="http://schemas.microsoft.com/office/drawing/2014/main" id="{46FF1827-B46B-4BC4-8665-8914CF45DE0C}"/>
              </a:ext>
            </a:extLst>
          </p:cNvPr>
          <p:cNvSpPr>
            <a:spLocks noGrp="1"/>
          </p:cNvSpPr>
          <p:nvPr>
            <p:ph type="subTitle" idx="1"/>
          </p:nvPr>
        </p:nvSpPr>
        <p:spPr/>
        <p:txBody>
          <a:bodyPr/>
          <a:lstStyle/>
          <a:p>
            <a:r>
              <a:rPr lang="en-GB" dirty="0" smtClean="0"/>
              <a:t>Web development through R</a:t>
            </a:r>
            <a:endParaRPr lang="en-GB" dirty="0"/>
          </a:p>
        </p:txBody>
      </p:sp>
      <p:pic>
        <p:nvPicPr>
          <p:cNvPr id="4" name="Picture Placeholder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7464" b="17464"/>
          <a:stretch>
            <a:fillRect/>
          </a:stretch>
        </p:blipFill>
        <p:spPr/>
      </p:pic>
    </p:spTree>
    <p:extLst>
      <p:ext uri="{BB962C8B-B14F-4D97-AF65-F5344CB8AC3E}">
        <p14:creationId xmlns:p14="http://schemas.microsoft.com/office/powerpoint/2010/main" val="38307560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Widgets</a:t>
            </a:r>
            <a:endParaRPr lang="en-US" dirty="0"/>
          </a:p>
        </p:txBody>
      </p:sp>
      <p:sp>
        <p:nvSpPr>
          <p:cNvPr id="7" name="Content Placeholder 6"/>
          <p:cNvSpPr>
            <a:spLocks noGrp="1"/>
          </p:cNvSpPr>
          <p:nvPr>
            <p:ph idx="1"/>
          </p:nvPr>
        </p:nvSpPr>
        <p:spPr>
          <a:xfrm>
            <a:off x="5983371" y="1372393"/>
            <a:ext cx="5642792" cy="5108333"/>
          </a:xfrm>
        </p:spPr>
        <p:txBody>
          <a:bodyPr/>
          <a:lstStyle/>
          <a:p>
            <a:pPr marL="0" indent="0">
              <a:buNone/>
            </a:pPr>
            <a:r>
              <a:rPr lang="en-US" dirty="0" smtClean="0"/>
              <a:t>Widgets/inputs need;</a:t>
            </a:r>
          </a:p>
          <a:p>
            <a:pPr marL="800100" lvl="1" indent="-342900">
              <a:buFont typeface="+mj-lt"/>
              <a:buAutoNum type="arabicPeriod"/>
            </a:pPr>
            <a:r>
              <a:rPr lang="en-US" sz="1800" dirty="0" smtClean="0"/>
              <a:t>A name for the widget. The user will not see this name but you can use it to access the widgets value and create reactive elements based on it. This is the </a:t>
            </a:r>
            <a:r>
              <a:rPr lang="en-US" sz="1800" b="1" dirty="0" err="1"/>
              <a:t>i</a:t>
            </a:r>
            <a:r>
              <a:rPr lang="en-US" sz="1800" b="1" dirty="0" err="1" smtClean="0"/>
              <a:t>nputId</a:t>
            </a:r>
            <a:endParaRPr lang="en-US" sz="1800" b="1" dirty="0" smtClean="0"/>
          </a:p>
          <a:p>
            <a:pPr marL="800100" lvl="1" indent="-342900">
              <a:buFont typeface="+mj-lt"/>
              <a:buAutoNum type="arabicPeriod"/>
            </a:pPr>
            <a:r>
              <a:rPr lang="en-US" sz="1800" dirty="0" smtClean="0"/>
              <a:t>A </a:t>
            </a:r>
            <a:r>
              <a:rPr lang="en-US" sz="1800" b="1" dirty="0" smtClean="0"/>
              <a:t>label</a:t>
            </a:r>
            <a:r>
              <a:rPr lang="en-US" sz="1800" dirty="0" smtClean="0"/>
              <a:t>. This should be a character string and will appear with the widget in your app. it can be an empty string “”.</a:t>
            </a:r>
          </a:p>
          <a:p>
            <a:pPr marL="0" indent="0">
              <a:buNone/>
            </a:pPr>
            <a:r>
              <a:rPr lang="en-US" dirty="0" smtClean="0"/>
              <a:t>In this example the </a:t>
            </a:r>
            <a:r>
              <a:rPr lang="en-US" dirty="0" err="1" smtClean="0"/>
              <a:t>inputId</a:t>
            </a:r>
            <a:r>
              <a:rPr lang="en-US" dirty="0" smtClean="0"/>
              <a:t> is “action” and the label is “Action”</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153" y="1540595"/>
            <a:ext cx="5795218" cy="426852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3407" y="5299803"/>
            <a:ext cx="5882466" cy="391121"/>
          </a:xfrm>
          <a:prstGeom prst="rect">
            <a:avLst/>
          </a:prstGeom>
        </p:spPr>
      </p:pic>
      <p:sp>
        <p:nvSpPr>
          <p:cNvPr id="6" name="Text Placeholder 5"/>
          <p:cNvSpPr txBox="1">
            <a:spLocks/>
          </p:cNvSpPr>
          <p:nvPr/>
        </p:nvSpPr>
        <p:spPr>
          <a:xfrm>
            <a:off x="2496142" y="628426"/>
            <a:ext cx="7862704" cy="3345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3"/>
                </a:solidFill>
              </a:rPr>
              <a:t>inputs with visible/interactive elements</a:t>
            </a:r>
          </a:p>
        </p:txBody>
      </p:sp>
    </p:spTree>
    <p:extLst>
      <p:ext uri="{BB962C8B-B14F-4D97-AF65-F5344CB8AC3E}">
        <p14:creationId xmlns:p14="http://schemas.microsoft.com/office/powerpoint/2010/main" val="2436918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dirty="0"/>
          </a:p>
        </p:txBody>
      </p:sp>
      <p:sp>
        <p:nvSpPr>
          <p:cNvPr id="3" name="Content Placeholder 2"/>
          <p:cNvSpPr txBox="1">
            <a:spLocks/>
          </p:cNvSpPr>
          <p:nvPr/>
        </p:nvSpPr>
        <p:spPr>
          <a:xfrm>
            <a:off x="446314" y="1384662"/>
            <a:ext cx="11288485" cy="47700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400" dirty="0" smtClean="0"/>
              <a:t>Tell the server how to render outputs in R by;</a:t>
            </a:r>
          </a:p>
          <a:p>
            <a:pPr>
              <a:lnSpc>
                <a:spcPct val="150000"/>
              </a:lnSpc>
            </a:pPr>
            <a:r>
              <a:rPr lang="en-US" sz="2400" dirty="0" smtClean="0"/>
              <a:t>Referring to outputs with </a:t>
            </a:r>
            <a:r>
              <a:rPr lang="en-US" sz="2400" b="1" dirty="0" smtClean="0"/>
              <a:t>output$</a:t>
            </a:r>
            <a:r>
              <a:rPr lang="en-US" sz="2400" dirty="0" smtClean="0"/>
              <a:t>&lt;</a:t>
            </a:r>
            <a:r>
              <a:rPr lang="en-US" sz="2400" dirty="0" err="1" smtClean="0"/>
              <a:t>outputId</a:t>
            </a:r>
            <a:r>
              <a:rPr lang="en-US" sz="2400" dirty="0" smtClean="0"/>
              <a:t>&gt;</a:t>
            </a:r>
          </a:p>
          <a:p>
            <a:pPr marL="457200" lvl="1" indent="0">
              <a:lnSpc>
                <a:spcPct val="150000"/>
              </a:lnSpc>
              <a:buNone/>
            </a:pPr>
            <a:r>
              <a:rPr lang="en-US" dirty="0" smtClean="0"/>
              <a:t>e.g. </a:t>
            </a:r>
            <a:r>
              <a:rPr lang="en-US" dirty="0" err="1" smtClean="0"/>
              <a:t>output$histogram</a:t>
            </a:r>
            <a:endParaRPr lang="en-US" dirty="0" smtClean="0"/>
          </a:p>
          <a:p>
            <a:pPr>
              <a:lnSpc>
                <a:spcPct val="150000"/>
              </a:lnSpc>
            </a:pPr>
            <a:r>
              <a:rPr lang="en-US" sz="2400" dirty="0" smtClean="0"/>
              <a:t>Referring to inputs with </a:t>
            </a:r>
            <a:r>
              <a:rPr lang="en-US" sz="2400" b="1" dirty="0" smtClean="0"/>
              <a:t>input$</a:t>
            </a:r>
            <a:r>
              <a:rPr lang="en-US" sz="2400" dirty="0" smtClean="0"/>
              <a:t>&lt;</a:t>
            </a:r>
            <a:r>
              <a:rPr lang="en-US" sz="2400" dirty="0" err="1" smtClean="0"/>
              <a:t>inputId</a:t>
            </a:r>
            <a:r>
              <a:rPr lang="en-US" sz="2400" dirty="0" smtClean="0"/>
              <a:t>&gt;</a:t>
            </a:r>
          </a:p>
          <a:p>
            <a:pPr marL="457200" lvl="1" indent="0">
              <a:lnSpc>
                <a:spcPct val="150000"/>
              </a:lnSpc>
              <a:buNone/>
            </a:pPr>
            <a:r>
              <a:rPr lang="en-US" dirty="0"/>
              <a:t>e.g</a:t>
            </a:r>
            <a:r>
              <a:rPr lang="en-US" dirty="0" smtClean="0"/>
              <a:t>. </a:t>
            </a:r>
            <a:r>
              <a:rPr lang="en-US" dirty="0" err="1" smtClean="0"/>
              <a:t>input$n</a:t>
            </a:r>
            <a:endParaRPr lang="en-US" dirty="0" smtClean="0"/>
          </a:p>
          <a:p>
            <a:pPr>
              <a:lnSpc>
                <a:spcPct val="150000"/>
              </a:lnSpc>
            </a:pPr>
            <a:r>
              <a:rPr lang="en-US" sz="2400" dirty="0" smtClean="0"/>
              <a:t>Wrap this inside a render*() function before saving to output.</a:t>
            </a:r>
          </a:p>
          <a:p>
            <a:pPr marL="457200" lvl="1" indent="0">
              <a:lnSpc>
                <a:spcPct val="150000"/>
              </a:lnSpc>
              <a:buFont typeface="Arial" panose="020B0604020202020204" pitchFamily="34" charset="0"/>
              <a:buNone/>
            </a:pPr>
            <a:r>
              <a:rPr lang="en-US" dirty="0" smtClean="0"/>
              <a:t>e.g. </a:t>
            </a:r>
            <a:r>
              <a:rPr lang="en-US" dirty="0" err="1" smtClean="0"/>
              <a:t>output$</a:t>
            </a:r>
            <a:r>
              <a:rPr lang="en-US" b="1" dirty="0" err="1" smtClean="0"/>
              <a:t>histogram</a:t>
            </a:r>
            <a:r>
              <a:rPr lang="en-US" dirty="0" smtClean="0"/>
              <a:t> &lt;- </a:t>
            </a:r>
            <a:r>
              <a:rPr lang="en-US" dirty="0" err="1" smtClean="0"/>
              <a:t>renderPlot</a:t>
            </a:r>
            <a:r>
              <a:rPr lang="en-US" dirty="0" smtClean="0"/>
              <a:t>({ </a:t>
            </a:r>
            <a:r>
              <a:rPr lang="en-US" dirty="0" err="1" smtClean="0"/>
              <a:t>hist</a:t>
            </a:r>
            <a:r>
              <a:rPr lang="en-US" dirty="0" smtClean="0"/>
              <a:t>(</a:t>
            </a:r>
            <a:r>
              <a:rPr lang="en-US" dirty="0" err="1" smtClean="0"/>
              <a:t>rnorm</a:t>
            </a:r>
            <a:r>
              <a:rPr lang="en-US" dirty="0" smtClean="0"/>
              <a:t>( </a:t>
            </a:r>
            <a:r>
              <a:rPr lang="en-US" dirty="0" err="1" smtClean="0"/>
              <a:t>input$</a:t>
            </a:r>
            <a:r>
              <a:rPr lang="en-US" b="1" dirty="0" err="1" smtClean="0"/>
              <a:t>n</a:t>
            </a:r>
            <a:r>
              <a:rPr lang="en-US" b="1" dirty="0"/>
              <a:t> </a:t>
            </a:r>
            <a:r>
              <a:rPr lang="en-US" dirty="0" smtClean="0"/>
              <a:t>)) })</a:t>
            </a:r>
          </a:p>
          <a:p>
            <a:pPr marL="457200" lvl="1" indent="0">
              <a:lnSpc>
                <a:spcPct val="150000"/>
              </a:lnSpc>
              <a:buFont typeface="Arial" panose="020B0604020202020204" pitchFamily="34" charset="0"/>
              <a:buNone/>
            </a:pPr>
            <a:endParaRPr lang="en-US" dirty="0"/>
          </a:p>
        </p:txBody>
      </p:sp>
    </p:spTree>
    <p:extLst>
      <p:ext uri="{BB962C8B-B14F-4D97-AF65-F5344CB8AC3E}">
        <p14:creationId xmlns:p14="http://schemas.microsoft.com/office/powerpoint/2010/main" val="1232037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3" name="Picture 2"/>
          <p:cNvPicPr>
            <a:picLocks noChangeAspect="1"/>
          </p:cNvPicPr>
          <p:nvPr/>
        </p:nvPicPr>
        <p:blipFill rotWithShape="1">
          <a:blip r:embed="rId2"/>
          <a:srcRect t="1314"/>
          <a:stretch/>
        </p:blipFill>
        <p:spPr>
          <a:xfrm>
            <a:off x="2172107" y="1091146"/>
            <a:ext cx="7332927" cy="5438230"/>
          </a:xfrm>
          <a:prstGeom prst="rect">
            <a:avLst/>
          </a:prstGeom>
        </p:spPr>
      </p:pic>
    </p:spTree>
    <p:extLst>
      <p:ext uri="{BB962C8B-B14F-4D97-AF65-F5344CB8AC3E}">
        <p14:creationId xmlns:p14="http://schemas.microsoft.com/office/powerpoint/2010/main" val="807121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Full code</a:t>
            </a:r>
            <a:endParaRPr lang="en-US" dirty="0"/>
          </a:p>
        </p:txBody>
      </p:sp>
      <p:pic>
        <p:nvPicPr>
          <p:cNvPr id="8" name="Picture 7"/>
          <p:cNvPicPr>
            <a:picLocks noChangeAspect="1"/>
          </p:cNvPicPr>
          <p:nvPr/>
        </p:nvPicPr>
        <p:blipFill rotWithShape="1">
          <a:blip r:embed="rId2"/>
          <a:srcRect l="1980" t="3539"/>
          <a:stretch/>
        </p:blipFill>
        <p:spPr>
          <a:xfrm>
            <a:off x="446314" y="1580606"/>
            <a:ext cx="11695611" cy="4422049"/>
          </a:xfrm>
          <a:prstGeom prst="rect">
            <a:avLst/>
          </a:prstGeom>
        </p:spPr>
      </p:pic>
    </p:spTree>
    <p:extLst>
      <p:ext uri="{BB962C8B-B14F-4D97-AF65-F5344CB8AC3E}">
        <p14:creationId xmlns:p14="http://schemas.microsoft.com/office/powerpoint/2010/main" val="3218599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you…</a:t>
            </a:r>
            <a:endParaRPr lang="en-US" dirty="0"/>
          </a:p>
        </p:txBody>
      </p:sp>
      <p:sp>
        <p:nvSpPr>
          <p:cNvPr id="4" name="Content Placeholder 3"/>
          <p:cNvSpPr>
            <a:spLocks noGrp="1"/>
          </p:cNvSpPr>
          <p:nvPr>
            <p:ph idx="1"/>
          </p:nvPr>
        </p:nvSpPr>
        <p:spPr>
          <a:xfrm>
            <a:off x="1941902" y="1408796"/>
            <a:ext cx="8030935" cy="4770098"/>
          </a:xfrm>
          <a:prstGeom prst="rect">
            <a:avLst/>
          </a:prstGeom>
          <a:solidFill>
            <a:schemeClr val="bg2">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Examples 1-6</a:t>
            </a:r>
            <a:endParaRPr lang="en-US" sz="2800" dirty="0">
              <a:solidFill>
                <a:schemeClr val="tx1"/>
              </a:solidFill>
            </a:endParaRPr>
          </a:p>
        </p:txBody>
      </p:sp>
    </p:spTree>
    <p:extLst>
      <p:ext uri="{BB962C8B-B14F-4D97-AF65-F5344CB8AC3E}">
        <p14:creationId xmlns:p14="http://schemas.microsoft.com/office/powerpoint/2010/main" val="29437259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46314" y="500215"/>
            <a:ext cx="11174186" cy="590931"/>
          </a:xfrm>
        </p:spPr>
        <p:txBody>
          <a:bodyPr/>
          <a:lstStyle/>
          <a:p>
            <a:r>
              <a:rPr lang="en-US" dirty="0" smtClean="0"/>
              <a:t>Examples - </a:t>
            </a:r>
            <a:r>
              <a:rPr lang="en-US" dirty="0">
                <a:solidFill>
                  <a:schemeClr val="accent3"/>
                </a:solidFill>
              </a:rPr>
              <a:t>Built </a:t>
            </a:r>
            <a:r>
              <a:rPr lang="en-US" dirty="0" smtClean="0">
                <a:solidFill>
                  <a:schemeClr val="accent3"/>
                </a:solidFill>
              </a:rPr>
              <a:t>in</a:t>
            </a:r>
            <a:endParaRPr lang="en-US" dirty="0"/>
          </a:p>
        </p:txBody>
      </p:sp>
      <p:sp>
        <p:nvSpPr>
          <p:cNvPr id="8" name="Rectangle 7"/>
          <p:cNvSpPr/>
          <p:nvPr/>
        </p:nvSpPr>
        <p:spPr>
          <a:xfrm>
            <a:off x="795229" y="1240710"/>
            <a:ext cx="10254342" cy="5183077"/>
          </a:xfrm>
          <a:prstGeom prst="rect">
            <a:avLst/>
          </a:prstGeom>
          <a:solidFill>
            <a:schemeClr val="bg2">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3171" t="3687" r="2571" b="4978"/>
          <a:stretch/>
        </p:blipFill>
        <p:spPr>
          <a:xfrm>
            <a:off x="1616584" y="1240710"/>
            <a:ext cx="8611632" cy="5183077"/>
          </a:xfrm>
          <a:prstGeom prst="rect">
            <a:avLst/>
          </a:prstGeom>
        </p:spPr>
      </p:pic>
    </p:spTree>
    <p:extLst>
      <p:ext uri="{BB962C8B-B14F-4D97-AF65-F5344CB8AC3E}">
        <p14:creationId xmlns:p14="http://schemas.microsoft.com/office/powerpoint/2010/main" val="30647412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Sharing your apps</a:t>
            </a:r>
            <a:endParaRPr lang="en-US" dirty="0"/>
          </a:p>
        </p:txBody>
      </p:sp>
      <p:sp>
        <p:nvSpPr>
          <p:cNvPr id="3" name="Content Placeholder 2"/>
          <p:cNvSpPr>
            <a:spLocks noGrp="1"/>
          </p:cNvSpPr>
          <p:nvPr>
            <p:ph idx="1"/>
          </p:nvPr>
        </p:nvSpPr>
        <p:spPr>
          <a:xfrm>
            <a:off x="446314" y="1384663"/>
            <a:ext cx="8030935" cy="4770098"/>
          </a:xfrm>
        </p:spPr>
        <p:txBody>
          <a:bodyPr/>
          <a:lstStyle/>
          <a:p>
            <a:pPr marL="0" indent="0">
              <a:buNone/>
            </a:pPr>
            <a:r>
              <a:rPr lang="en-US" b="1" dirty="0" smtClean="0"/>
              <a:t>R scripts</a:t>
            </a:r>
          </a:p>
          <a:p>
            <a:r>
              <a:rPr lang="en-US" dirty="0"/>
              <a:t>This is the </a:t>
            </a:r>
            <a:r>
              <a:rPr lang="en-US" b="1" dirty="0"/>
              <a:t>simplest way to share an app</a:t>
            </a:r>
            <a:r>
              <a:rPr lang="en-US" dirty="0"/>
              <a:t>, but it works only if your users have R on their own computer (and know how to use it). </a:t>
            </a:r>
          </a:p>
          <a:p>
            <a:r>
              <a:rPr lang="en-US" dirty="0" smtClean="0"/>
              <a:t>Users </a:t>
            </a:r>
            <a:r>
              <a:rPr lang="en-US" dirty="0"/>
              <a:t>can use these scripts to launch the app from their own R session, just like you’ve been launching the apps so far in this tutorial</a:t>
            </a:r>
            <a:r>
              <a:rPr lang="en-US" dirty="0" smtClean="0"/>
              <a:t>.</a:t>
            </a:r>
          </a:p>
          <a:p>
            <a:r>
              <a:rPr lang="en-US" dirty="0" smtClean="0"/>
              <a:t>Need a copy of your </a:t>
            </a:r>
            <a:r>
              <a:rPr lang="en-US" dirty="0" err="1" smtClean="0"/>
              <a:t>app.R</a:t>
            </a:r>
            <a:r>
              <a:rPr lang="en-US" dirty="0" smtClean="0"/>
              <a:t> file, as well as any supplemental materials used in your app (e.g. the ‘www’ folder etc.)</a:t>
            </a:r>
          </a:p>
        </p:txBody>
      </p:sp>
      <p:pic>
        <p:nvPicPr>
          <p:cNvPr id="4" name="Picture 3"/>
          <p:cNvPicPr>
            <a:picLocks noChangeAspect="1"/>
          </p:cNvPicPr>
          <p:nvPr/>
        </p:nvPicPr>
        <p:blipFill>
          <a:blip r:embed="rId2"/>
          <a:stretch>
            <a:fillRect/>
          </a:stretch>
        </p:blipFill>
        <p:spPr>
          <a:xfrm>
            <a:off x="1175793" y="4290751"/>
            <a:ext cx="9839244" cy="2314281"/>
          </a:xfrm>
          <a:prstGeom prst="rect">
            <a:avLst/>
          </a:prstGeom>
        </p:spPr>
      </p:pic>
    </p:spTree>
    <p:extLst>
      <p:ext uri="{BB962C8B-B14F-4D97-AF65-F5344CB8AC3E}">
        <p14:creationId xmlns:p14="http://schemas.microsoft.com/office/powerpoint/2010/main" val="5024413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Sharing your apps</a:t>
            </a:r>
            <a:endParaRPr lang="en-US" dirty="0"/>
          </a:p>
        </p:txBody>
      </p:sp>
      <p:sp>
        <p:nvSpPr>
          <p:cNvPr id="3" name="Content Placeholder 2"/>
          <p:cNvSpPr>
            <a:spLocks noGrp="1"/>
          </p:cNvSpPr>
          <p:nvPr>
            <p:ph idx="1"/>
          </p:nvPr>
        </p:nvSpPr>
        <p:spPr/>
        <p:txBody>
          <a:bodyPr/>
          <a:lstStyle/>
          <a:p>
            <a:pPr marL="0" indent="0">
              <a:buNone/>
            </a:pPr>
            <a:r>
              <a:rPr lang="en-US" b="1" dirty="0"/>
              <a:t>Web page</a:t>
            </a:r>
          </a:p>
          <a:p>
            <a:r>
              <a:rPr lang="en-US" dirty="0"/>
              <a:t>This is definitely the most user friendly way to share a Shiny app. Your users can navigate to your app through the internet with a web browser. They will find your app fully rendered, up to date, and ready to </a:t>
            </a:r>
            <a:r>
              <a:rPr lang="en-US" dirty="0" smtClean="0"/>
              <a:t>go</a:t>
            </a:r>
          </a:p>
          <a:p>
            <a:r>
              <a:rPr lang="en-US" dirty="0" err="1" smtClean="0"/>
              <a:t>Rstudio</a:t>
            </a:r>
            <a:r>
              <a:rPr lang="en-US" dirty="0" smtClean="0"/>
              <a:t> offers 4 ways to host your Shiny app as a web page;</a:t>
            </a:r>
          </a:p>
          <a:p>
            <a:pPr marL="1257300" lvl="2" indent="-342900">
              <a:buFont typeface="+mj-lt"/>
              <a:buAutoNum type="arabicPeriod"/>
            </a:pPr>
            <a:r>
              <a:rPr lang="en-US" sz="1600" dirty="0">
                <a:hlinkClick r:id="rId2" action="ppaction://hlinkfile"/>
              </a:rPr>
              <a:t>shinyapps.io</a:t>
            </a:r>
            <a:endParaRPr lang="en-US" sz="1600" dirty="0"/>
          </a:p>
          <a:p>
            <a:pPr marL="1257300" lvl="2" indent="-342900">
              <a:buFont typeface="+mj-lt"/>
              <a:buAutoNum type="arabicPeriod"/>
            </a:pPr>
            <a:r>
              <a:rPr lang="en-US" sz="1600" dirty="0"/>
              <a:t>Shiny Server</a:t>
            </a:r>
          </a:p>
          <a:p>
            <a:pPr marL="1257300" lvl="2" indent="-342900">
              <a:buFont typeface="+mj-lt"/>
              <a:buAutoNum type="arabicPeriod"/>
            </a:pPr>
            <a:r>
              <a:rPr lang="en-US" sz="1600" dirty="0"/>
              <a:t>Shiny Server </a:t>
            </a:r>
            <a:r>
              <a:rPr lang="en-US" sz="1600" dirty="0" smtClean="0"/>
              <a:t>Pro*</a:t>
            </a:r>
            <a:endParaRPr lang="en-US" sz="1600" dirty="0"/>
          </a:p>
          <a:p>
            <a:pPr marL="1257300" lvl="2" indent="-342900">
              <a:buFont typeface="+mj-lt"/>
              <a:buAutoNum type="arabicPeriod"/>
            </a:pPr>
            <a:r>
              <a:rPr lang="en-US" sz="1600" dirty="0" err="1"/>
              <a:t>RStudio</a:t>
            </a:r>
            <a:r>
              <a:rPr lang="en-US" sz="1600" dirty="0"/>
              <a:t> </a:t>
            </a:r>
            <a:r>
              <a:rPr lang="en-US" sz="1600" dirty="0" smtClean="0"/>
              <a:t>Connect*</a:t>
            </a:r>
          </a:p>
          <a:p>
            <a:pPr marL="457200" lvl="1" indent="0">
              <a:buNone/>
            </a:pPr>
            <a:r>
              <a:rPr lang="en-US" sz="1800" dirty="0" smtClean="0"/>
              <a:t>*for closer control, larger volumes and requires purchase</a:t>
            </a:r>
            <a:endParaRPr lang="en-US" sz="1800" dirty="0"/>
          </a:p>
          <a:p>
            <a:pPr marL="342900" indent="-342900">
              <a:buFont typeface="+mj-lt"/>
              <a:buAutoNum type="arabicPeriod"/>
            </a:pPr>
            <a:endParaRPr lang="en-US" b="1" dirty="0"/>
          </a:p>
          <a:p>
            <a:endParaRPr lang="en-US" dirty="0"/>
          </a:p>
        </p:txBody>
      </p:sp>
    </p:spTree>
    <p:extLst>
      <p:ext uri="{BB962C8B-B14F-4D97-AF65-F5344CB8AC3E}">
        <p14:creationId xmlns:p14="http://schemas.microsoft.com/office/powerpoint/2010/main" val="1653350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Shinyapps.io</a:t>
            </a:r>
            <a:endParaRPr lang="en-US" dirty="0"/>
          </a:p>
        </p:txBody>
      </p:sp>
      <p:sp>
        <p:nvSpPr>
          <p:cNvPr id="3" name="TextBox 2"/>
          <p:cNvSpPr txBox="1"/>
          <p:nvPr/>
        </p:nvSpPr>
        <p:spPr>
          <a:xfrm>
            <a:off x="1957795" y="1362001"/>
            <a:ext cx="8151223" cy="1754326"/>
          </a:xfrm>
          <a:prstGeom prst="rect">
            <a:avLst/>
          </a:prstGeom>
          <a:noFill/>
        </p:spPr>
        <p:txBody>
          <a:bodyPr wrap="square" rtlCol="0">
            <a:spAutoFit/>
          </a:bodyPr>
          <a:lstStyle/>
          <a:p>
            <a:pPr marL="342900" indent="-342900">
              <a:lnSpc>
                <a:spcPct val="200000"/>
              </a:lnSpc>
              <a:buFont typeface="+mj-lt"/>
              <a:buAutoNum type="arabicPeriod"/>
            </a:pPr>
            <a:r>
              <a:rPr lang="en-US" dirty="0" smtClean="0"/>
              <a:t>Create </a:t>
            </a:r>
            <a:r>
              <a:rPr lang="en-US" dirty="0"/>
              <a:t>a free or professional account at  </a:t>
            </a:r>
            <a:r>
              <a:rPr lang="en-US" dirty="0">
                <a:hlinkClick r:id="rId2"/>
              </a:rPr>
              <a:t>http://</a:t>
            </a:r>
            <a:r>
              <a:rPr lang="en-US" dirty="0" smtClean="0">
                <a:hlinkClick r:id="rId2"/>
              </a:rPr>
              <a:t>shinyapps.io</a:t>
            </a:r>
            <a:r>
              <a:rPr lang="en-US" dirty="0" smtClean="0"/>
              <a:t>  </a:t>
            </a:r>
          </a:p>
          <a:p>
            <a:pPr marL="342900" indent="-342900">
              <a:lnSpc>
                <a:spcPct val="200000"/>
              </a:lnSpc>
              <a:buFont typeface="+mj-lt"/>
              <a:buAutoNum type="arabicPeriod"/>
            </a:pPr>
            <a:r>
              <a:rPr lang="en-US" dirty="0" smtClean="0"/>
              <a:t>Click </a:t>
            </a:r>
            <a:r>
              <a:rPr lang="en-US" dirty="0"/>
              <a:t>the </a:t>
            </a:r>
            <a:r>
              <a:rPr lang="en-US" b="1" dirty="0"/>
              <a:t>Publish</a:t>
            </a:r>
            <a:r>
              <a:rPr lang="en-US" dirty="0"/>
              <a:t> icon in the </a:t>
            </a:r>
            <a:r>
              <a:rPr lang="en-US" dirty="0" err="1"/>
              <a:t>RStudio</a:t>
            </a:r>
            <a:r>
              <a:rPr lang="en-US" dirty="0"/>
              <a:t> IDE (&gt;=0.99) </a:t>
            </a:r>
            <a:r>
              <a:rPr lang="en-US" dirty="0" smtClean="0"/>
              <a:t>or </a:t>
            </a:r>
            <a:r>
              <a:rPr lang="en-US" dirty="0"/>
              <a:t>run:  </a:t>
            </a:r>
            <a:r>
              <a:rPr lang="en-US" b="1" dirty="0" err="1"/>
              <a:t>rsconnect</a:t>
            </a:r>
            <a:r>
              <a:rPr lang="en-US" b="1" dirty="0"/>
              <a:t>::</a:t>
            </a:r>
            <a:r>
              <a:rPr lang="en-US" b="1" dirty="0" err="1"/>
              <a:t>deployApp</a:t>
            </a:r>
            <a:r>
              <a:rPr lang="en-US" dirty="0"/>
              <a:t>("&lt;path to directory&gt;")</a:t>
            </a:r>
          </a:p>
        </p:txBody>
      </p:sp>
      <p:pic>
        <p:nvPicPr>
          <p:cNvPr id="4" name="Picture 3"/>
          <p:cNvPicPr>
            <a:picLocks noChangeAspect="1"/>
          </p:cNvPicPr>
          <p:nvPr/>
        </p:nvPicPr>
        <p:blipFill>
          <a:blip r:embed="rId3"/>
          <a:stretch>
            <a:fillRect/>
          </a:stretch>
        </p:blipFill>
        <p:spPr>
          <a:xfrm>
            <a:off x="1366429" y="3264824"/>
            <a:ext cx="8598898" cy="3448721"/>
          </a:xfrm>
          <a:prstGeom prst="rect">
            <a:avLst/>
          </a:prstGeom>
        </p:spPr>
      </p:pic>
    </p:spTree>
    <p:extLst>
      <p:ext uri="{BB962C8B-B14F-4D97-AF65-F5344CB8AC3E}">
        <p14:creationId xmlns:p14="http://schemas.microsoft.com/office/powerpoint/2010/main" val="30867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4FAFA63-EF73-4268-8107-6CD20923D700}"/>
              </a:ext>
            </a:extLst>
          </p:cNvPr>
          <p:cNvSpPr>
            <a:spLocks noGrp="1"/>
          </p:cNvSpPr>
          <p:nvPr>
            <p:ph type="title"/>
          </p:nvPr>
        </p:nvSpPr>
        <p:spPr/>
        <p:txBody>
          <a:bodyPr/>
          <a:lstStyle/>
          <a:p>
            <a:r>
              <a:rPr lang="en-US" dirty="0"/>
              <a:t>Fisheries Informatics Project</a:t>
            </a:r>
            <a:endParaRPr lang="en-GB" dirty="0"/>
          </a:p>
        </p:txBody>
      </p:sp>
      <p:pic>
        <p:nvPicPr>
          <p:cNvPr id="4" name="Picture Placeholder 3"/>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49" b="49"/>
          <a:stretch>
            <a:fillRect/>
          </a:stretch>
        </p:blipFill>
        <p:spPr/>
      </p:pic>
      <p:sp>
        <p:nvSpPr>
          <p:cNvPr id="41" name="Text Placeholder 40">
            <a:extLst>
              <a:ext uri="{FF2B5EF4-FFF2-40B4-BE49-F238E27FC236}">
                <a16:creationId xmlns:a16="http://schemas.microsoft.com/office/drawing/2014/main" id="{DFFB9D38-CDF6-45F7-A615-007F303B1A03}"/>
              </a:ext>
            </a:extLst>
          </p:cNvPr>
          <p:cNvSpPr>
            <a:spLocks noGrp="1"/>
          </p:cNvSpPr>
          <p:nvPr>
            <p:ph type="body" sz="quarter" idx="17"/>
          </p:nvPr>
        </p:nvSpPr>
        <p:spPr>
          <a:xfrm>
            <a:off x="750738" y="3837103"/>
            <a:ext cx="9784080" cy="2183988"/>
          </a:xfrm>
        </p:spPr>
        <p:txBody>
          <a:bodyPr/>
          <a:lstStyle/>
          <a:p>
            <a:r>
              <a:rPr lang="en-US" dirty="0"/>
              <a:t>MI based project aiming to visualize existing data, increase its usage/utility and make it more easily accessible.</a:t>
            </a:r>
          </a:p>
          <a:p>
            <a:r>
              <a:rPr lang="en-US" dirty="0" smtClean="0"/>
              <a:t>Outputs</a:t>
            </a:r>
            <a:r>
              <a:rPr lang="en-US" dirty="0"/>
              <a:t>; </a:t>
            </a:r>
          </a:p>
          <a:p>
            <a:pPr lvl="1"/>
            <a:r>
              <a:rPr lang="en-US" sz="1400" dirty="0">
                <a:solidFill>
                  <a:schemeClr val="tx1">
                    <a:lumMod val="75000"/>
                    <a:lumOff val="25000"/>
                  </a:schemeClr>
                </a:solidFill>
              </a:rPr>
              <a:t>Species Dashboard</a:t>
            </a:r>
          </a:p>
          <a:p>
            <a:pPr lvl="1"/>
            <a:r>
              <a:rPr lang="en-US" sz="1400" dirty="0">
                <a:solidFill>
                  <a:schemeClr val="tx1">
                    <a:lumMod val="75000"/>
                    <a:lumOff val="25000"/>
                  </a:schemeClr>
                </a:solidFill>
              </a:rPr>
              <a:t>Digital </a:t>
            </a:r>
            <a:r>
              <a:rPr lang="en-US" sz="1400" dirty="0" err="1">
                <a:solidFill>
                  <a:schemeClr val="tx1">
                    <a:lumMod val="75000"/>
                    <a:lumOff val="25000"/>
                  </a:schemeClr>
                </a:solidFill>
              </a:rPr>
              <a:t>Stockbook</a:t>
            </a:r>
            <a:endParaRPr lang="en-US" sz="1400" dirty="0">
              <a:solidFill>
                <a:schemeClr val="tx1">
                  <a:lumMod val="75000"/>
                  <a:lumOff val="25000"/>
                </a:schemeClr>
              </a:solidFill>
            </a:endParaRPr>
          </a:p>
          <a:p>
            <a:pPr lvl="1"/>
            <a:r>
              <a:rPr lang="en-US" sz="1400" dirty="0">
                <a:solidFill>
                  <a:schemeClr val="tx1">
                    <a:lumMod val="75000"/>
                    <a:lumOff val="25000"/>
                  </a:schemeClr>
                </a:solidFill>
              </a:rPr>
              <a:t>IGFS data explorer</a:t>
            </a:r>
          </a:p>
          <a:p>
            <a:pPr lvl="1"/>
            <a:r>
              <a:rPr lang="en-US" sz="1400" dirty="0">
                <a:solidFill>
                  <a:schemeClr val="tx1">
                    <a:lumMod val="75000"/>
                    <a:lumOff val="25000"/>
                  </a:schemeClr>
                </a:solidFill>
              </a:rPr>
              <a:t>Cod tagging data portal</a:t>
            </a:r>
          </a:p>
        </p:txBody>
      </p:sp>
    </p:spTree>
    <p:extLst>
      <p:ext uri="{BB962C8B-B14F-4D97-AF65-F5344CB8AC3E}">
        <p14:creationId xmlns:p14="http://schemas.microsoft.com/office/powerpoint/2010/main" val="4284431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4FAFA63-EF73-4268-8107-6CD20923D700}"/>
              </a:ext>
            </a:extLst>
          </p:cNvPr>
          <p:cNvSpPr>
            <a:spLocks noGrp="1"/>
          </p:cNvSpPr>
          <p:nvPr>
            <p:ph type="title"/>
          </p:nvPr>
        </p:nvSpPr>
        <p:spPr/>
        <p:txBody>
          <a:bodyPr/>
          <a:lstStyle/>
          <a:p>
            <a:r>
              <a:rPr lang="en-US" dirty="0" smtClean="0"/>
              <a:t>Outline </a:t>
            </a:r>
            <a:endParaRPr lang="en-GB" dirty="0"/>
          </a:p>
        </p:txBody>
      </p:sp>
      <p:sp>
        <p:nvSpPr>
          <p:cNvPr id="13" name="Content Placeholder 12">
            <a:extLst>
              <a:ext uri="{FF2B5EF4-FFF2-40B4-BE49-F238E27FC236}">
                <a16:creationId xmlns:a16="http://schemas.microsoft.com/office/drawing/2014/main" id="{265BEEEB-C965-402F-B778-B1CD1494ACE6}"/>
              </a:ext>
            </a:extLst>
          </p:cNvPr>
          <p:cNvSpPr>
            <a:spLocks noGrp="1"/>
          </p:cNvSpPr>
          <p:nvPr>
            <p:ph idx="1"/>
          </p:nvPr>
        </p:nvSpPr>
        <p:spPr>
          <a:xfrm>
            <a:off x="446315" y="1463040"/>
            <a:ext cx="11174185" cy="4770098"/>
          </a:xfrm>
        </p:spPr>
        <p:txBody>
          <a:bodyPr/>
          <a:lstStyle/>
          <a:p>
            <a:r>
              <a:rPr lang="en-US" dirty="0" smtClean="0"/>
              <a:t>Workshop sessions</a:t>
            </a:r>
            <a:endParaRPr lang="en-US" dirty="0"/>
          </a:p>
          <a:p>
            <a:pPr marL="800100" lvl="1" indent="-342900">
              <a:buFont typeface="+mj-lt"/>
              <a:buAutoNum type="arabicPeriod"/>
            </a:pPr>
            <a:r>
              <a:rPr lang="en-US" dirty="0"/>
              <a:t>Introduction, Structure &amp; </a:t>
            </a:r>
            <a:r>
              <a:rPr lang="en-US" dirty="0" smtClean="0"/>
              <a:t>Basics - </a:t>
            </a:r>
            <a:r>
              <a:rPr lang="en-US" b="1" dirty="0" smtClean="0"/>
              <a:t>10</a:t>
            </a:r>
            <a:r>
              <a:rPr lang="en-US" b="1" baseline="30000" dirty="0" smtClean="0"/>
              <a:t>th</a:t>
            </a:r>
            <a:r>
              <a:rPr lang="en-US" b="1" dirty="0" smtClean="0"/>
              <a:t> Jan</a:t>
            </a:r>
          </a:p>
          <a:p>
            <a:pPr marL="914400" lvl="2" indent="0">
              <a:buNone/>
            </a:pPr>
            <a:r>
              <a:rPr lang="en-US" dirty="0"/>
              <a:t>– </a:t>
            </a:r>
            <a:r>
              <a:rPr lang="en-US" dirty="0" smtClean="0"/>
              <a:t>Widgets, images, links and how to share</a:t>
            </a:r>
            <a:endParaRPr lang="en-US" b="1" dirty="0"/>
          </a:p>
          <a:p>
            <a:pPr marL="800100" lvl="1" indent="-342900">
              <a:buFont typeface="+mj-lt"/>
              <a:buAutoNum type="arabicPeriod"/>
            </a:pPr>
            <a:r>
              <a:rPr lang="en-US" dirty="0" smtClean="0"/>
              <a:t>More advanced elements – </a:t>
            </a:r>
            <a:r>
              <a:rPr lang="en-US" b="1" dirty="0" smtClean="0"/>
              <a:t>17</a:t>
            </a:r>
            <a:r>
              <a:rPr lang="en-US" b="1" baseline="30000" dirty="0" smtClean="0"/>
              <a:t>th</a:t>
            </a:r>
            <a:r>
              <a:rPr lang="en-US" b="1" dirty="0" smtClean="0"/>
              <a:t> Jan</a:t>
            </a:r>
          </a:p>
          <a:p>
            <a:pPr marL="914400" lvl="2" indent="0">
              <a:buNone/>
            </a:pPr>
            <a:r>
              <a:rPr lang="en-US" dirty="0" smtClean="0"/>
              <a:t>– Layout, themes &amp; dashboards, formatting, mapping, plots and tables</a:t>
            </a:r>
          </a:p>
          <a:p>
            <a:pPr marL="800100" lvl="1" indent="-342900">
              <a:buFont typeface="+mj-lt"/>
              <a:buAutoNum type="arabicPeriod"/>
            </a:pPr>
            <a:r>
              <a:rPr lang="en-US" dirty="0" smtClean="0"/>
              <a:t>Interactivity </a:t>
            </a:r>
            <a:r>
              <a:rPr lang="en-US" dirty="0"/>
              <a:t>and </a:t>
            </a:r>
            <a:r>
              <a:rPr lang="en-US" dirty="0" err="1" smtClean="0"/>
              <a:t>renderUI</a:t>
            </a:r>
            <a:r>
              <a:rPr lang="en-US" dirty="0" smtClean="0"/>
              <a:t> – </a:t>
            </a:r>
            <a:r>
              <a:rPr lang="en-US" b="1" dirty="0" smtClean="0"/>
              <a:t>24</a:t>
            </a:r>
            <a:r>
              <a:rPr lang="en-US" b="1" baseline="30000" dirty="0" smtClean="0"/>
              <a:t>th</a:t>
            </a:r>
            <a:r>
              <a:rPr lang="en-US" b="1" dirty="0" smtClean="0"/>
              <a:t> Jan</a:t>
            </a:r>
            <a:endParaRPr lang="en-US" b="1" dirty="0"/>
          </a:p>
          <a:p>
            <a:pPr marL="800100" lvl="1" indent="-342900">
              <a:buFont typeface="+mj-lt"/>
              <a:buAutoNum type="arabicPeriod"/>
            </a:pPr>
            <a:r>
              <a:rPr lang="en-US" dirty="0"/>
              <a:t>Troubleshooting &amp; “BYO-App” session Fisheries </a:t>
            </a:r>
            <a:r>
              <a:rPr lang="en-US" dirty="0" smtClean="0"/>
              <a:t>Informatics project – </a:t>
            </a:r>
            <a:r>
              <a:rPr lang="en-US" b="1" dirty="0" smtClean="0"/>
              <a:t>31</a:t>
            </a:r>
            <a:r>
              <a:rPr lang="en-US" b="1" baseline="30000" dirty="0" smtClean="0"/>
              <a:t>st</a:t>
            </a:r>
            <a:r>
              <a:rPr lang="en-US" b="1" dirty="0" smtClean="0"/>
              <a:t> Jan</a:t>
            </a:r>
          </a:p>
          <a:p>
            <a:pPr marL="914400" lvl="2" indent="0">
              <a:buNone/>
            </a:pPr>
            <a:r>
              <a:rPr lang="en-US" dirty="0"/>
              <a:t>– Optional </a:t>
            </a:r>
            <a:r>
              <a:rPr lang="en-US" dirty="0" smtClean="0"/>
              <a:t>hands on session</a:t>
            </a:r>
          </a:p>
          <a:p>
            <a:pPr marL="914400" lvl="2" indent="0">
              <a:buNone/>
            </a:pPr>
            <a:r>
              <a:rPr lang="en-US" dirty="0" err="1" smtClean="0"/>
              <a:t>Github</a:t>
            </a:r>
            <a:r>
              <a:rPr lang="en-US" dirty="0" smtClean="0"/>
              <a:t> session</a:t>
            </a:r>
          </a:p>
          <a:p>
            <a:pPr marL="914400" lvl="2" indent="0">
              <a:buNone/>
            </a:pPr>
            <a:endParaRPr lang="en-US" b="1" dirty="0" smtClean="0"/>
          </a:p>
          <a:p>
            <a:pPr marL="0" indent="0">
              <a:buNone/>
            </a:pPr>
            <a:endParaRPr lang="en-GB" dirty="0"/>
          </a:p>
        </p:txBody>
      </p:sp>
    </p:spTree>
    <p:extLst>
      <p:ext uri="{BB962C8B-B14F-4D97-AF65-F5344CB8AC3E}">
        <p14:creationId xmlns:p14="http://schemas.microsoft.com/office/powerpoint/2010/main" val="29947970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b="66913"/>
          <a:stretch/>
        </p:blipFill>
        <p:spPr>
          <a:xfrm>
            <a:off x="3495" y="1489655"/>
            <a:ext cx="12188505" cy="1712422"/>
          </a:xfrm>
        </p:spPr>
      </p:pic>
      <p:sp>
        <p:nvSpPr>
          <p:cNvPr id="12" name="Text Placeholder 11"/>
          <p:cNvSpPr>
            <a:spLocks noGrp="1"/>
          </p:cNvSpPr>
          <p:nvPr>
            <p:ph type="body" sz="quarter" idx="14"/>
          </p:nvPr>
        </p:nvSpPr>
        <p:spPr>
          <a:xfrm>
            <a:off x="4651213" y="3543016"/>
            <a:ext cx="2820761" cy="334508"/>
          </a:xfrm>
        </p:spPr>
        <p:txBody>
          <a:bodyPr/>
          <a:lstStyle/>
          <a:p>
            <a:r>
              <a:rPr lang="en-US" dirty="0" smtClean="0"/>
              <a:t>Multiple tabs and complex </a:t>
            </a:r>
            <a:r>
              <a:rPr lang="en-US" dirty="0" err="1" smtClean="0"/>
              <a:t>ui</a:t>
            </a:r>
            <a:r>
              <a:rPr lang="en-US" dirty="0" smtClean="0"/>
              <a:t> structure</a:t>
            </a:r>
            <a:endParaRPr lang="en-US" dirty="0"/>
          </a:p>
        </p:txBody>
      </p:sp>
      <p:sp>
        <p:nvSpPr>
          <p:cNvPr id="14" name="Text Placeholder 13"/>
          <p:cNvSpPr>
            <a:spLocks noGrp="1"/>
          </p:cNvSpPr>
          <p:nvPr>
            <p:ph type="body" sz="quarter" idx="16"/>
          </p:nvPr>
        </p:nvSpPr>
        <p:spPr>
          <a:xfrm>
            <a:off x="8635999" y="3600587"/>
            <a:ext cx="2820761" cy="334508"/>
          </a:xfrm>
        </p:spPr>
        <p:txBody>
          <a:bodyPr/>
          <a:lstStyle/>
          <a:p>
            <a:r>
              <a:rPr lang="en-US" dirty="0"/>
              <a:t>Interactive plots</a:t>
            </a:r>
          </a:p>
        </p:txBody>
      </p:sp>
      <p:sp>
        <p:nvSpPr>
          <p:cNvPr id="15" name="Text Placeholder 14"/>
          <p:cNvSpPr>
            <a:spLocks noGrp="1"/>
          </p:cNvSpPr>
          <p:nvPr>
            <p:ph type="body" sz="quarter" idx="17"/>
          </p:nvPr>
        </p:nvSpPr>
        <p:spPr>
          <a:xfrm>
            <a:off x="8635999" y="4757842"/>
            <a:ext cx="3122022" cy="471661"/>
          </a:xfrm>
        </p:spPr>
        <p:txBody>
          <a:bodyPr/>
          <a:lstStyle/>
          <a:p>
            <a:r>
              <a:rPr lang="en-US" dirty="0" smtClean="0"/>
              <a:t>Full </a:t>
            </a:r>
            <a:r>
              <a:rPr lang="en-US" dirty="0" err="1"/>
              <a:t>p</a:t>
            </a:r>
            <a:r>
              <a:rPr lang="en-US" dirty="0" err="1" smtClean="0"/>
              <a:t>lotly</a:t>
            </a:r>
            <a:r>
              <a:rPr lang="en-US" dirty="0" smtClean="0"/>
              <a:t> explanation in session 2</a:t>
            </a:r>
            <a:endParaRPr lang="en-US" dirty="0"/>
          </a:p>
        </p:txBody>
      </p:sp>
      <p:sp>
        <p:nvSpPr>
          <p:cNvPr id="2" name="Title 1"/>
          <p:cNvSpPr>
            <a:spLocks noGrp="1"/>
          </p:cNvSpPr>
          <p:nvPr>
            <p:ph type="title"/>
          </p:nvPr>
        </p:nvSpPr>
        <p:spPr/>
        <p:txBody>
          <a:bodyPr/>
          <a:lstStyle/>
          <a:p>
            <a:r>
              <a:rPr lang="en-US" dirty="0" smtClean="0"/>
              <a:t>Species Dashboard</a:t>
            </a:r>
            <a:endParaRPr lang="en-US" dirty="0"/>
          </a:p>
        </p:txBody>
      </p:sp>
      <p:sp>
        <p:nvSpPr>
          <p:cNvPr id="18" name="Text Placeholder 11"/>
          <p:cNvSpPr txBox="1">
            <a:spLocks/>
          </p:cNvSpPr>
          <p:nvPr/>
        </p:nvSpPr>
        <p:spPr>
          <a:xfrm>
            <a:off x="666428" y="3600587"/>
            <a:ext cx="2820761" cy="33450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3"/>
                </a:solidFill>
              </a:rPr>
              <a:t>Pop-up </a:t>
            </a:r>
            <a:r>
              <a:rPr lang="en-US" dirty="0" smtClean="0">
                <a:solidFill>
                  <a:schemeClr val="accent3"/>
                </a:solidFill>
              </a:rPr>
              <a:t>message</a:t>
            </a:r>
            <a:endParaRPr lang="en-US" dirty="0">
              <a:solidFill>
                <a:schemeClr val="accent3"/>
              </a:solidFill>
            </a:endParaRPr>
          </a:p>
        </p:txBody>
      </p:sp>
      <p:sp>
        <p:nvSpPr>
          <p:cNvPr id="19" name="Text Placeholder 14"/>
          <p:cNvSpPr txBox="1">
            <a:spLocks/>
          </p:cNvSpPr>
          <p:nvPr/>
        </p:nvSpPr>
        <p:spPr>
          <a:xfrm>
            <a:off x="666428" y="4092825"/>
            <a:ext cx="2820761" cy="47166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14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spcAft>
                <a:spcPts val="0"/>
              </a:spcAft>
            </a:pPr>
            <a:r>
              <a:rPr lang="en-US" dirty="0" err="1" smtClean="0"/>
              <a:t>showModal</a:t>
            </a:r>
            <a:r>
              <a:rPr lang="en-US" dirty="0" smtClean="0"/>
              <a:t>(</a:t>
            </a:r>
            <a:r>
              <a:rPr lang="en-US" dirty="0" err="1" smtClean="0"/>
              <a:t>modalDialog</a:t>
            </a:r>
            <a:r>
              <a:rPr lang="en-US" dirty="0" smtClean="0"/>
              <a:t>(</a:t>
            </a:r>
          </a:p>
          <a:p>
            <a:pPr>
              <a:lnSpc>
                <a:spcPct val="100000"/>
              </a:lnSpc>
              <a:spcBef>
                <a:spcPts val="600"/>
              </a:spcBef>
              <a:spcAft>
                <a:spcPts val="0"/>
              </a:spcAft>
            </a:pPr>
            <a:r>
              <a:rPr lang="en-US" dirty="0" smtClean="0"/>
              <a:t>title </a:t>
            </a:r>
            <a:r>
              <a:rPr lang="en-US" dirty="0"/>
              <a:t>= "Please note",</a:t>
            </a:r>
          </a:p>
          <a:p>
            <a:pPr>
              <a:lnSpc>
                <a:spcPct val="100000"/>
              </a:lnSpc>
              <a:spcBef>
                <a:spcPts val="600"/>
              </a:spcBef>
              <a:spcAft>
                <a:spcPts val="0"/>
              </a:spcAft>
            </a:pPr>
            <a:r>
              <a:rPr lang="en-US" dirty="0"/>
              <a:t>    "This app is best viewed using Google Chrome",</a:t>
            </a:r>
          </a:p>
          <a:p>
            <a:pPr>
              <a:lnSpc>
                <a:spcPct val="100000"/>
              </a:lnSpc>
              <a:spcBef>
                <a:spcPts val="600"/>
              </a:spcBef>
              <a:spcAft>
                <a:spcPts val="0"/>
              </a:spcAft>
            </a:pPr>
            <a:r>
              <a:rPr lang="en-US" dirty="0"/>
              <a:t>    footer = </a:t>
            </a:r>
            <a:r>
              <a:rPr lang="en-US" dirty="0" err="1"/>
              <a:t>modalButton</a:t>
            </a:r>
            <a:r>
              <a:rPr lang="en-US" dirty="0"/>
              <a:t>("OK"),</a:t>
            </a:r>
          </a:p>
          <a:p>
            <a:pPr>
              <a:lnSpc>
                <a:spcPct val="100000"/>
              </a:lnSpc>
              <a:spcBef>
                <a:spcPts val="600"/>
              </a:spcBef>
              <a:spcAft>
                <a:spcPts val="0"/>
              </a:spcAft>
            </a:pPr>
            <a:r>
              <a:rPr lang="en-US" dirty="0"/>
              <a:t>    </a:t>
            </a:r>
            <a:r>
              <a:rPr lang="en-US" dirty="0" err="1"/>
              <a:t>easyClose</a:t>
            </a:r>
            <a:r>
              <a:rPr lang="en-US" dirty="0"/>
              <a:t> = TRUE</a:t>
            </a:r>
          </a:p>
          <a:p>
            <a:pPr>
              <a:lnSpc>
                <a:spcPct val="100000"/>
              </a:lnSpc>
              <a:spcBef>
                <a:spcPts val="600"/>
              </a:spcBef>
              <a:spcAft>
                <a:spcPts val="0"/>
              </a:spcAft>
            </a:pPr>
            <a:r>
              <a:rPr lang="en-US" dirty="0"/>
              <a:t>    </a:t>
            </a:r>
            <a:r>
              <a:rPr lang="en-US" dirty="0" smtClean="0"/>
              <a:t>))</a:t>
            </a:r>
          </a:p>
        </p:txBody>
      </p:sp>
      <p:sp>
        <p:nvSpPr>
          <p:cNvPr id="10" name="Text Placeholder 14"/>
          <p:cNvSpPr>
            <a:spLocks noGrp="1"/>
          </p:cNvSpPr>
          <p:nvPr>
            <p:ph type="body" sz="quarter" idx="17"/>
          </p:nvPr>
        </p:nvSpPr>
        <p:spPr>
          <a:xfrm>
            <a:off x="4624796" y="4757843"/>
            <a:ext cx="3122022" cy="471661"/>
          </a:xfrm>
        </p:spPr>
        <p:txBody>
          <a:bodyPr/>
          <a:lstStyle/>
          <a:p>
            <a:r>
              <a:rPr lang="en-US" dirty="0" smtClean="0"/>
              <a:t>Explore more in layout section – Session 2</a:t>
            </a:r>
            <a:endParaRPr lang="en-US" dirty="0"/>
          </a:p>
        </p:txBody>
      </p:sp>
    </p:spTree>
    <p:extLst>
      <p:ext uri="{BB962C8B-B14F-4D97-AF65-F5344CB8AC3E}">
        <p14:creationId xmlns:p14="http://schemas.microsoft.com/office/powerpoint/2010/main" val="2794284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34635" b="34635"/>
          <a:stretch>
            <a:fillRect/>
          </a:stretch>
        </p:blipFill>
        <p:spPr>
          <a:xfrm>
            <a:off x="0" y="1386949"/>
            <a:ext cx="12192000" cy="2119312"/>
          </a:xfrm>
        </p:spPr>
      </p:pic>
      <p:sp>
        <p:nvSpPr>
          <p:cNvPr id="2" name="Title 1"/>
          <p:cNvSpPr>
            <a:spLocks noGrp="1"/>
          </p:cNvSpPr>
          <p:nvPr>
            <p:ph type="title"/>
          </p:nvPr>
        </p:nvSpPr>
        <p:spPr/>
        <p:txBody>
          <a:bodyPr/>
          <a:lstStyle/>
          <a:p>
            <a:r>
              <a:rPr lang="en-US" dirty="0" smtClean="0"/>
              <a:t>Digital </a:t>
            </a:r>
            <a:r>
              <a:rPr lang="en-US" dirty="0" err="1" smtClean="0"/>
              <a:t>Stockbook</a:t>
            </a:r>
            <a:endParaRPr lang="en-US" dirty="0"/>
          </a:p>
        </p:txBody>
      </p:sp>
      <p:sp>
        <p:nvSpPr>
          <p:cNvPr id="16" name="Text Placeholder 4"/>
          <p:cNvSpPr>
            <a:spLocks noGrp="1"/>
          </p:cNvSpPr>
          <p:nvPr>
            <p:ph type="body" sz="quarter" idx="14"/>
          </p:nvPr>
        </p:nvSpPr>
        <p:spPr>
          <a:xfrm>
            <a:off x="735240" y="3802065"/>
            <a:ext cx="2820761" cy="334508"/>
          </a:xfrm>
        </p:spPr>
        <p:txBody>
          <a:bodyPr/>
          <a:lstStyle/>
          <a:p>
            <a:r>
              <a:rPr lang="en-US" dirty="0" smtClean="0"/>
              <a:t>Reactive filters</a:t>
            </a:r>
            <a:endParaRPr lang="en-US" dirty="0"/>
          </a:p>
        </p:txBody>
      </p:sp>
      <p:sp>
        <p:nvSpPr>
          <p:cNvPr id="17" name="Text Placeholder 5"/>
          <p:cNvSpPr>
            <a:spLocks noGrp="1"/>
          </p:cNvSpPr>
          <p:nvPr>
            <p:ph type="body" sz="quarter" idx="15"/>
          </p:nvPr>
        </p:nvSpPr>
        <p:spPr>
          <a:xfrm>
            <a:off x="4623026" y="3802065"/>
            <a:ext cx="2820761" cy="334508"/>
          </a:xfrm>
        </p:spPr>
        <p:txBody>
          <a:bodyPr/>
          <a:lstStyle/>
          <a:p>
            <a:endParaRPr lang="en-US" dirty="0"/>
          </a:p>
        </p:txBody>
      </p:sp>
      <p:sp>
        <p:nvSpPr>
          <p:cNvPr id="18" name="Text Placeholder 6"/>
          <p:cNvSpPr>
            <a:spLocks noGrp="1"/>
          </p:cNvSpPr>
          <p:nvPr>
            <p:ph type="body" sz="quarter" idx="16"/>
          </p:nvPr>
        </p:nvSpPr>
        <p:spPr>
          <a:xfrm>
            <a:off x="8635998" y="3802064"/>
            <a:ext cx="2820761" cy="334508"/>
          </a:xfrm>
        </p:spPr>
        <p:txBody>
          <a:bodyPr/>
          <a:lstStyle/>
          <a:p>
            <a:r>
              <a:rPr lang="en-US" dirty="0" smtClean="0"/>
              <a:t>Reactive content</a:t>
            </a:r>
            <a:endParaRPr lang="en-US" dirty="0"/>
          </a:p>
        </p:txBody>
      </p:sp>
      <p:sp>
        <p:nvSpPr>
          <p:cNvPr id="19" name="Text Placeholder 7"/>
          <p:cNvSpPr>
            <a:spLocks noGrp="1"/>
          </p:cNvSpPr>
          <p:nvPr>
            <p:ph type="body" sz="quarter" idx="17"/>
          </p:nvPr>
        </p:nvSpPr>
        <p:spPr>
          <a:xfrm>
            <a:off x="735240" y="4294303"/>
            <a:ext cx="2820761" cy="1496898"/>
          </a:xfrm>
        </p:spPr>
        <p:txBody>
          <a:bodyPr/>
          <a:lstStyle/>
          <a:p>
            <a:r>
              <a:rPr lang="en-US" dirty="0" smtClean="0"/>
              <a:t>Selecting Stock different dropdown options based on species selected</a:t>
            </a:r>
          </a:p>
          <a:p>
            <a:r>
              <a:rPr lang="en-US" dirty="0" err="1" smtClean="0"/>
              <a:t>renderUI</a:t>
            </a:r>
            <a:endParaRPr lang="en-US" dirty="0" smtClean="0"/>
          </a:p>
          <a:p>
            <a:endParaRPr lang="en-US" dirty="0"/>
          </a:p>
        </p:txBody>
      </p:sp>
      <p:sp>
        <p:nvSpPr>
          <p:cNvPr id="20" name="Text Placeholder 8"/>
          <p:cNvSpPr>
            <a:spLocks noGrp="1"/>
          </p:cNvSpPr>
          <p:nvPr>
            <p:ph type="body" sz="quarter" idx="18"/>
          </p:nvPr>
        </p:nvSpPr>
        <p:spPr>
          <a:xfrm>
            <a:off x="4623026" y="4294303"/>
            <a:ext cx="2820761" cy="1496898"/>
          </a:xfrm>
        </p:spPr>
        <p:txBody>
          <a:bodyPr/>
          <a:lstStyle/>
          <a:p>
            <a:endParaRPr lang="en-US" dirty="0"/>
          </a:p>
        </p:txBody>
      </p:sp>
      <p:sp>
        <p:nvSpPr>
          <p:cNvPr id="21" name="Text Placeholder 9"/>
          <p:cNvSpPr>
            <a:spLocks noGrp="1"/>
          </p:cNvSpPr>
          <p:nvPr>
            <p:ph type="body" sz="quarter" idx="19"/>
          </p:nvPr>
        </p:nvSpPr>
        <p:spPr>
          <a:xfrm>
            <a:off x="8635999" y="4294303"/>
            <a:ext cx="2820761" cy="1496898"/>
          </a:xfrm>
        </p:spPr>
        <p:txBody>
          <a:bodyPr/>
          <a:lstStyle/>
          <a:p>
            <a:r>
              <a:rPr lang="en-US" dirty="0" err="1"/>
              <a:t>renderUI</a:t>
            </a:r>
            <a:endParaRPr lang="en-US" dirty="0"/>
          </a:p>
          <a:p>
            <a:endParaRPr lang="en-US" dirty="0"/>
          </a:p>
        </p:txBody>
      </p:sp>
    </p:spTree>
    <p:extLst>
      <p:ext uri="{BB962C8B-B14F-4D97-AF65-F5344CB8AC3E}">
        <p14:creationId xmlns:p14="http://schemas.microsoft.com/office/powerpoint/2010/main" val="17609695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17377" b="50569"/>
          <a:stretch/>
        </p:blipFill>
        <p:spPr/>
      </p:pic>
      <p:sp>
        <p:nvSpPr>
          <p:cNvPr id="7" name="Text Placeholder 6"/>
          <p:cNvSpPr>
            <a:spLocks noGrp="1"/>
          </p:cNvSpPr>
          <p:nvPr>
            <p:ph type="body" sz="quarter" idx="14"/>
          </p:nvPr>
        </p:nvSpPr>
        <p:spPr/>
        <p:txBody>
          <a:bodyPr/>
          <a:lstStyle/>
          <a:p>
            <a:r>
              <a:rPr lang="en-US" dirty="0" smtClean="0"/>
              <a:t>Leaflet</a:t>
            </a:r>
            <a:endParaRPr lang="en-US" dirty="0"/>
          </a:p>
        </p:txBody>
      </p:sp>
      <p:sp>
        <p:nvSpPr>
          <p:cNvPr id="8" name="Text Placeholder 7"/>
          <p:cNvSpPr>
            <a:spLocks noGrp="1"/>
          </p:cNvSpPr>
          <p:nvPr>
            <p:ph type="body" sz="quarter" idx="15"/>
          </p:nvPr>
        </p:nvSpPr>
        <p:spPr>
          <a:xfrm>
            <a:off x="4489269" y="3802065"/>
            <a:ext cx="2820761" cy="334508"/>
          </a:xfrm>
        </p:spPr>
        <p:txBody>
          <a:bodyPr/>
          <a:lstStyle/>
          <a:p>
            <a:r>
              <a:rPr lang="en-US" dirty="0" smtClean="0"/>
              <a:t>View &amp; download PDF</a:t>
            </a:r>
            <a:endParaRPr lang="en-US" dirty="0"/>
          </a:p>
        </p:txBody>
      </p:sp>
      <p:sp>
        <p:nvSpPr>
          <p:cNvPr id="9" name="Text Placeholder 8"/>
          <p:cNvSpPr>
            <a:spLocks noGrp="1"/>
          </p:cNvSpPr>
          <p:nvPr>
            <p:ph type="body" sz="quarter" idx="16"/>
          </p:nvPr>
        </p:nvSpPr>
        <p:spPr/>
        <p:txBody>
          <a:bodyPr/>
          <a:lstStyle/>
          <a:p>
            <a:r>
              <a:rPr lang="en-US" dirty="0" smtClean="0"/>
              <a:t>Reactive charts and </a:t>
            </a:r>
            <a:r>
              <a:rPr lang="en-US" dirty="0" err="1" smtClean="0"/>
              <a:t>infoboxes</a:t>
            </a:r>
            <a:r>
              <a:rPr lang="en-US" dirty="0" smtClean="0"/>
              <a:t> - UI</a:t>
            </a:r>
            <a:endParaRPr lang="en-US" dirty="0"/>
          </a:p>
        </p:txBody>
      </p:sp>
      <p:sp>
        <p:nvSpPr>
          <p:cNvPr id="10" name="Text Placeholder 9"/>
          <p:cNvSpPr>
            <a:spLocks noGrp="1"/>
          </p:cNvSpPr>
          <p:nvPr>
            <p:ph type="body" sz="quarter" idx="17"/>
          </p:nvPr>
        </p:nvSpPr>
        <p:spPr/>
        <p:txBody>
          <a:bodyPr/>
          <a:lstStyle/>
          <a:p>
            <a:pPr>
              <a:spcBef>
                <a:spcPts val="600"/>
              </a:spcBef>
              <a:spcAft>
                <a:spcPts val="0"/>
              </a:spcAft>
            </a:pPr>
            <a:r>
              <a:rPr lang="en-US" dirty="0" err="1"/>
              <a:t>output$map</a:t>
            </a:r>
            <a:r>
              <a:rPr lang="en-US" dirty="0"/>
              <a:t> &lt;- </a:t>
            </a:r>
            <a:r>
              <a:rPr lang="en-US" b="1" dirty="0" err="1"/>
              <a:t>renderLeaflet</a:t>
            </a:r>
            <a:r>
              <a:rPr lang="en-US" dirty="0"/>
              <a:t>({</a:t>
            </a:r>
          </a:p>
          <a:p>
            <a:pPr>
              <a:spcBef>
                <a:spcPts val="600"/>
              </a:spcBef>
              <a:spcAft>
                <a:spcPts val="0"/>
              </a:spcAft>
            </a:pPr>
            <a:r>
              <a:rPr lang="en-US" dirty="0"/>
              <a:t>    leaflet() %&gt;% </a:t>
            </a:r>
          </a:p>
          <a:p>
            <a:pPr>
              <a:spcBef>
                <a:spcPts val="600"/>
              </a:spcBef>
              <a:spcAft>
                <a:spcPts val="0"/>
              </a:spcAft>
            </a:pPr>
            <a:r>
              <a:rPr lang="en-US" dirty="0"/>
              <a:t>      </a:t>
            </a:r>
            <a:r>
              <a:rPr lang="en-US" dirty="0" err="1"/>
              <a:t>addProviderTiles</a:t>
            </a:r>
            <a:r>
              <a:rPr lang="en-US" dirty="0"/>
              <a:t>(</a:t>
            </a:r>
            <a:r>
              <a:rPr lang="en-US" dirty="0" err="1"/>
              <a:t>providers$Esri.OceanBasemap</a:t>
            </a:r>
            <a:r>
              <a:rPr lang="en-US" dirty="0"/>
              <a:t>) %&gt;% </a:t>
            </a:r>
          </a:p>
          <a:p>
            <a:pPr>
              <a:spcBef>
                <a:spcPts val="600"/>
              </a:spcBef>
              <a:spcAft>
                <a:spcPts val="0"/>
              </a:spcAft>
            </a:pPr>
            <a:r>
              <a:rPr lang="en-US" dirty="0"/>
              <a:t>      </a:t>
            </a:r>
            <a:r>
              <a:rPr lang="en-US" dirty="0" err="1"/>
              <a:t>setView</a:t>
            </a:r>
            <a:r>
              <a:rPr lang="en-US" dirty="0"/>
              <a:t>(</a:t>
            </a:r>
            <a:r>
              <a:rPr lang="en-US" dirty="0" err="1"/>
              <a:t>lng</a:t>
            </a:r>
            <a:r>
              <a:rPr lang="en-US" dirty="0"/>
              <a:t> = -8.2124, </a:t>
            </a:r>
            <a:r>
              <a:rPr lang="en-US" dirty="0" err="1"/>
              <a:t>lat</a:t>
            </a:r>
            <a:r>
              <a:rPr lang="en-US" dirty="0"/>
              <a:t> = 53.2734, zoom = 6)</a:t>
            </a:r>
          </a:p>
          <a:p>
            <a:pPr>
              <a:spcBef>
                <a:spcPts val="600"/>
              </a:spcBef>
              <a:spcAft>
                <a:spcPts val="0"/>
              </a:spcAft>
            </a:pPr>
            <a:r>
              <a:rPr lang="en-US" dirty="0"/>
              <a:t>  })</a:t>
            </a:r>
          </a:p>
        </p:txBody>
      </p:sp>
      <p:sp>
        <p:nvSpPr>
          <p:cNvPr id="11" name="Text Placeholder 10"/>
          <p:cNvSpPr>
            <a:spLocks noGrp="1"/>
          </p:cNvSpPr>
          <p:nvPr>
            <p:ph type="body" sz="quarter" idx="18"/>
          </p:nvPr>
        </p:nvSpPr>
        <p:spPr>
          <a:xfrm>
            <a:off x="4294553" y="4294303"/>
            <a:ext cx="3213462" cy="2694326"/>
          </a:xfrm>
        </p:spPr>
        <p:txBody>
          <a:bodyPr/>
          <a:lstStyle/>
          <a:p>
            <a:pPr>
              <a:spcBef>
                <a:spcPts val="600"/>
              </a:spcBef>
              <a:spcAft>
                <a:spcPts val="0"/>
              </a:spcAft>
            </a:pPr>
            <a:r>
              <a:rPr lang="en-US" dirty="0" err="1" smtClean="0"/>
              <a:t>observeEvent</a:t>
            </a:r>
            <a:r>
              <a:rPr lang="en-US" dirty="0" smtClean="0"/>
              <a:t>(input$modal1</a:t>
            </a:r>
            <a:r>
              <a:rPr lang="en-US" dirty="0"/>
              <a:t>,{</a:t>
            </a:r>
          </a:p>
          <a:p>
            <a:pPr>
              <a:spcBef>
                <a:spcPts val="600"/>
              </a:spcBef>
              <a:spcAft>
                <a:spcPts val="0"/>
              </a:spcAft>
            </a:pPr>
            <a:r>
              <a:rPr lang="en-US" dirty="0"/>
              <a:t>  </a:t>
            </a:r>
            <a:r>
              <a:rPr lang="en-US" dirty="0" err="1"/>
              <a:t>showModal</a:t>
            </a:r>
            <a:r>
              <a:rPr lang="en-US" dirty="0"/>
              <a:t>(</a:t>
            </a:r>
            <a:r>
              <a:rPr lang="en-US" b="1" dirty="0" err="1"/>
              <a:t>modalDialog</a:t>
            </a:r>
            <a:r>
              <a:rPr lang="en-US" dirty="0"/>
              <a:t>(</a:t>
            </a:r>
          </a:p>
          <a:p>
            <a:pPr>
              <a:spcBef>
                <a:spcPts val="600"/>
              </a:spcBef>
              <a:spcAft>
                <a:spcPts val="0"/>
              </a:spcAft>
            </a:pPr>
            <a:r>
              <a:rPr lang="en-US" dirty="0"/>
              <a:t> </a:t>
            </a:r>
            <a:r>
              <a:rPr lang="en-US" dirty="0" err="1" smtClean="0"/>
              <a:t>tags$iframe</a:t>
            </a:r>
            <a:r>
              <a:rPr lang="en-US" dirty="0" smtClean="0"/>
              <a:t>(style</a:t>
            </a:r>
            <a:r>
              <a:rPr lang="en-US" dirty="0"/>
              <a:t>="height:800px; width:100%; scrolling=yes", </a:t>
            </a:r>
          </a:p>
          <a:p>
            <a:pPr>
              <a:spcBef>
                <a:spcPts val="600"/>
              </a:spcBef>
              <a:spcAft>
                <a:spcPts val="0"/>
              </a:spcAft>
            </a:pPr>
            <a:r>
              <a:rPr lang="en-US" dirty="0"/>
              <a:t>                </a:t>
            </a:r>
            <a:r>
              <a:rPr lang="en-US" dirty="0" err="1"/>
              <a:t>src</a:t>
            </a:r>
            <a:r>
              <a:rPr lang="en-US" dirty="0" smtClean="0"/>
              <a:t>=“</a:t>
            </a:r>
            <a:r>
              <a:rPr lang="en-US" dirty="0" err="1"/>
              <a:t>m</a:t>
            </a:r>
            <a:r>
              <a:rPr lang="en-US" dirty="0" err="1" smtClean="0"/>
              <a:t>yfile</a:t>
            </a:r>
            <a:r>
              <a:rPr lang="en-US" dirty="0" smtClean="0"/>
              <a:t>"),</a:t>
            </a:r>
            <a:endParaRPr lang="en-US" dirty="0"/>
          </a:p>
          <a:p>
            <a:pPr>
              <a:spcBef>
                <a:spcPts val="600"/>
              </a:spcBef>
              <a:spcAft>
                <a:spcPts val="0"/>
              </a:spcAft>
            </a:pPr>
            <a:r>
              <a:rPr lang="en-US" dirty="0"/>
              <a:t>    title= </a:t>
            </a:r>
            <a:r>
              <a:rPr lang="en-US" dirty="0" smtClean="0"/>
              <a:t>“title",</a:t>
            </a:r>
            <a:endParaRPr lang="en-US" dirty="0"/>
          </a:p>
          <a:p>
            <a:pPr>
              <a:spcBef>
                <a:spcPts val="600"/>
              </a:spcBef>
              <a:spcAft>
                <a:spcPts val="0"/>
              </a:spcAft>
            </a:pPr>
            <a:r>
              <a:rPr lang="en-US" dirty="0"/>
              <a:t>    </a:t>
            </a:r>
            <a:r>
              <a:rPr lang="en-US" dirty="0" err="1"/>
              <a:t>easyClose</a:t>
            </a:r>
            <a:r>
              <a:rPr lang="en-US" dirty="0"/>
              <a:t> = TRUE,</a:t>
            </a:r>
          </a:p>
          <a:p>
            <a:pPr>
              <a:spcBef>
                <a:spcPts val="600"/>
              </a:spcBef>
              <a:spcAft>
                <a:spcPts val="0"/>
              </a:spcAft>
            </a:pPr>
            <a:r>
              <a:rPr lang="en-US" dirty="0"/>
              <a:t>    footer = NULL))</a:t>
            </a:r>
          </a:p>
          <a:p>
            <a:pPr>
              <a:spcBef>
                <a:spcPts val="600"/>
              </a:spcBef>
              <a:spcAft>
                <a:spcPts val="0"/>
              </a:spcAft>
            </a:pPr>
            <a:r>
              <a:rPr lang="en-US" dirty="0"/>
              <a:t>})</a:t>
            </a:r>
          </a:p>
        </p:txBody>
      </p:sp>
      <p:sp>
        <p:nvSpPr>
          <p:cNvPr id="12" name="Text Placeholder 11"/>
          <p:cNvSpPr>
            <a:spLocks noGrp="1"/>
          </p:cNvSpPr>
          <p:nvPr>
            <p:ph type="body" sz="quarter" idx="19"/>
          </p:nvPr>
        </p:nvSpPr>
        <p:spPr>
          <a:xfrm>
            <a:off x="7803397" y="4294303"/>
            <a:ext cx="4269783" cy="1496898"/>
          </a:xfrm>
        </p:spPr>
        <p:txBody>
          <a:bodyPr/>
          <a:lstStyle/>
          <a:p>
            <a:pPr>
              <a:lnSpc>
                <a:spcPct val="100000"/>
              </a:lnSpc>
              <a:spcBef>
                <a:spcPts val="600"/>
              </a:spcBef>
              <a:spcAft>
                <a:spcPts val="0"/>
              </a:spcAft>
            </a:pPr>
            <a:r>
              <a:rPr lang="en-US" b="1" dirty="0" err="1" smtClean="0"/>
              <a:t>dashboardPage</a:t>
            </a:r>
            <a:r>
              <a:rPr lang="en-US" dirty="0"/>
              <a:t>(</a:t>
            </a:r>
          </a:p>
          <a:p>
            <a:pPr>
              <a:lnSpc>
                <a:spcPct val="100000"/>
              </a:lnSpc>
              <a:spcBef>
                <a:spcPts val="600"/>
              </a:spcBef>
              <a:spcAft>
                <a:spcPts val="0"/>
              </a:spcAft>
            </a:pPr>
            <a:r>
              <a:rPr lang="en-US" dirty="0"/>
              <a:t>  </a:t>
            </a:r>
            <a:r>
              <a:rPr lang="en-US" dirty="0" err="1"/>
              <a:t>dashboardHeader</a:t>
            </a:r>
            <a:r>
              <a:rPr lang="en-US" dirty="0"/>
              <a:t>(disable = TRUE),</a:t>
            </a:r>
          </a:p>
          <a:p>
            <a:pPr>
              <a:lnSpc>
                <a:spcPct val="100000"/>
              </a:lnSpc>
              <a:spcBef>
                <a:spcPts val="600"/>
              </a:spcBef>
              <a:spcAft>
                <a:spcPts val="0"/>
              </a:spcAft>
            </a:pPr>
            <a:r>
              <a:rPr lang="en-US" dirty="0"/>
              <a:t>  </a:t>
            </a:r>
            <a:r>
              <a:rPr lang="en-US" dirty="0" err="1"/>
              <a:t>dashboardSidebar</a:t>
            </a:r>
            <a:r>
              <a:rPr lang="en-US" dirty="0"/>
              <a:t>(disable = TRUE),</a:t>
            </a:r>
          </a:p>
          <a:p>
            <a:pPr>
              <a:lnSpc>
                <a:spcPct val="100000"/>
              </a:lnSpc>
              <a:spcBef>
                <a:spcPts val="600"/>
              </a:spcBef>
              <a:spcAft>
                <a:spcPts val="0"/>
              </a:spcAft>
            </a:pPr>
            <a:r>
              <a:rPr lang="en-US" dirty="0"/>
              <a:t>  </a:t>
            </a:r>
            <a:r>
              <a:rPr lang="en-US" dirty="0" err="1"/>
              <a:t>dashboardBody</a:t>
            </a:r>
            <a:r>
              <a:rPr lang="en-US" dirty="0"/>
              <a:t>(</a:t>
            </a:r>
          </a:p>
          <a:p>
            <a:pPr>
              <a:lnSpc>
                <a:spcPct val="100000"/>
              </a:lnSpc>
              <a:spcBef>
                <a:spcPts val="600"/>
              </a:spcBef>
              <a:spcAft>
                <a:spcPts val="0"/>
              </a:spcAft>
            </a:pPr>
            <a:r>
              <a:rPr lang="en-US" dirty="0"/>
              <a:t>    </a:t>
            </a:r>
            <a:r>
              <a:rPr lang="en-US" dirty="0" err="1" smtClean="0"/>
              <a:t>fluidPage</a:t>
            </a:r>
            <a:r>
              <a:rPr lang="en-US" dirty="0" smtClean="0"/>
              <a:t>(</a:t>
            </a:r>
            <a:r>
              <a:rPr lang="en-US" dirty="0" err="1" smtClean="0"/>
              <a:t>fluidRow</a:t>
            </a:r>
            <a:r>
              <a:rPr lang="en-US" dirty="0" smtClean="0"/>
              <a:t>(</a:t>
            </a:r>
            <a:r>
              <a:rPr lang="en-US" b="1" dirty="0" err="1" smtClean="0"/>
              <a:t>valueBoxOutput</a:t>
            </a:r>
            <a:r>
              <a:rPr lang="en-US" dirty="0"/>
              <a:t>("box1"),</a:t>
            </a:r>
          </a:p>
          <a:p>
            <a:pPr>
              <a:lnSpc>
                <a:spcPct val="100000"/>
              </a:lnSpc>
              <a:spcBef>
                <a:spcPts val="600"/>
              </a:spcBef>
              <a:spcAft>
                <a:spcPts val="0"/>
              </a:spcAft>
            </a:pPr>
            <a:r>
              <a:rPr lang="en-US" dirty="0"/>
              <a:t>               </a:t>
            </a:r>
            <a:r>
              <a:rPr lang="en-US" dirty="0" err="1"/>
              <a:t>valueBoxOutput</a:t>
            </a:r>
            <a:r>
              <a:rPr lang="en-US" dirty="0"/>
              <a:t>("box2"),</a:t>
            </a:r>
          </a:p>
          <a:p>
            <a:pPr>
              <a:lnSpc>
                <a:spcPct val="100000"/>
              </a:lnSpc>
              <a:spcBef>
                <a:spcPts val="600"/>
              </a:spcBef>
              <a:spcAft>
                <a:spcPts val="0"/>
              </a:spcAft>
            </a:pPr>
            <a:r>
              <a:rPr lang="en-US" dirty="0"/>
              <a:t>               </a:t>
            </a:r>
            <a:r>
              <a:rPr lang="en-US" dirty="0" err="1"/>
              <a:t>valueBoxOutput</a:t>
            </a:r>
            <a:r>
              <a:rPr lang="en-US" dirty="0"/>
              <a:t>("box3")</a:t>
            </a:r>
          </a:p>
          <a:p>
            <a:pPr>
              <a:lnSpc>
                <a:spcPct val="100000"/>
              </a:lnSpc>
              <a:spcBef>
                <a:spcPts val="600"/>
              </a:spcBef>
              <a:spcAft>
                <a:spcPts val="0"/>
              </a:spcAft>
            </a:pPr>
            <a:r>
              <a:rPr lang="en-US" dirty="0"/>
              <a:t>      ),</a:t>
            </a:r>
          </a:p>
        </p:txBody>
      </p:sp>
      <p:sp>
        <p:nvSpPr>
          <p:cNvPr id="2" name="Title 1"/>
          <p:cNvSpPr>
            <a:spLocks noGrp="1"/>
          </p:cNvSpPr>
          <p:nvPr>
            <p:ph type="title"/>
          </p:nvPr>
        </p:nvSpPr>
        <p:spPr/>
        <p:txBody>
          <a:bodyPr/>
          <a:lstStyle/>
          <a:p>
            <a:r>
              <a:rPr lang="en-US" dirty="0" smtClean="0"/>
              <a:t>IGFS Data Explorer</a:t>
            </a:r>
            <a:endParaRPr lang="en-US" dirty="0"/>
          </a:p>
        </p:txBody>
      </p:sp>
    </p:spTree>
    <p:extLst>
      <p:ext uri="{BB962C8B-B14F-4D97-AF65-F5344CB8AC3E}">
        <p14:creationId xmlns:p14="http://schemas.microsoft.com/office/powerpoint/2010/main" val="4175963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a:xfrm>
            <a:off x="1436914" y="3789776"/>
            <a:ext cx="3203305" cy="334508"/>
          </a:xfrm>
        </p:spPr>
        <p:txBody>
          <a:bodyPr/>
          <a:lstStyle/>
          <a:p>
            <a:r>
              <a:rPr lang="en-US" dirty="0" smtClean="0"/>
              <a:t>Leaflet + adaptive page </a:t>
            </a:r>
            <a:endParaRPr lang="en-US" dirty="0"/>
          </a:p>
        </p:txBody>
      </p:sp>
      <p:sp>
        <p:nvSpPr>
          <p:cNvPr id="6" name="Text Placeholder 5"/>
          <p:cNvSpPr>
            <a:spLocks noGrp="1"/>
          </p:cNvSpPr>
          <p:nvPr>
            <p:ph type="body" sz="quarter" idx="15"/>
          </p:nvPr>
        </p:nvSpPr>
        <p:spPr>
          <a:xfrm>
            <a:off x="7627484" y="3789776"/>
            <a:ext cx="2820761" cy="334508"/>
          </a:xfrm>
        </p:spPr>
        <p:txBody>
          <a:bodyPr/>
          <a:lstStyle/>
          <a:p>
            <a:r>
              <a:rPr lang="en-US" dirty="0" smtClean="0"/>
              <a:t>Download map</a:t>
            </a:r>
            <a:endParaRPr lang="en-US" dirty="0"/>
          </a:p>
        </p:txBody>
      </p:sp>
      <p:sp>
        <p:nvSpPr>
          <p:cNvPr id="8" name="Text Placeholder 7"/>
          <p:cNvSpPr>
            <a:spLocks noGrp="1"/>
          </p:cNvSpPr>
          <p:nvPr>
            <p:ph type="body" sz="quarter" idx="17"/>
          </p:nvPr>
        </p:nvSpPr>
        <p:spPr>
          <a:xfrm>
            <a:off x="956133" y="4282014"/>
            <a:ext cx="4464953" cy="1884428"/>
          </a:xfrm>
        </p:spPr>
        <p:txBody>
          <a:bodyPr/>
          <a:lstStyle/>
          <a:p>
            <a:pPr>
              <a:spcBef>
                <a:spcPts val="600"/>
              </a:spcBef>
              <a:spcAft>
                <a:spcPts val="0"/>
              </a:spcAft>
            </a:pPr>
            <a:r>
              <a:rPr lang="en-US" sz="1600" b="1" dirty="0" err="1"/>
              <a:t>leafletOutput</a:t>
            </a:r>
            <a:r>
              <a:rPr lang="en-US" sz="1600" b="1" dirty="0"/>
              <a:t>(</a:t>
            </a:r>
            <a:r>
              <a:rPr lang="en-US" sz="1600" dirty="0" err="1"/>
              <a:t>outputId</a:t>
            </a:r>
            <a:r>
              <a:rPr lang="en-US" sz="1600" dirty="0"/>
              <a:t> = "map", width = "100%", height = "100%"),</a:t>
            </a:r>
          </a:p>
          <a:p>
            <a:pPr>
              <a:spcBef>
                <a:spcPts val="600"/>
              </a:spcBef>
              <a:spcAft>
                <a:spcPts val="0"/>
              </a:spcAft>
            </a:pPr>
            <a:r>
              <a:rPr lang="en-US" sz="1600" b="1" dirty="0" err="1"/>
              <a:t>absolutePanel</a:t>
            </a:r>
            <a:r>
              <a:rPr lang="en-US" sz="1600" dirty="0"/>
              <a:t>(id = "controls", class = "panel panel-default", style = 'overflow-y:scroll;max-height:575px;', fixed = FALSE, </a:t>
            </a:r>
            <a:r>
              <a:rPr lang="en-US" sz="1600" dirty="0" err="1"/>
              <a:t>draggable</a:t>
            </a:r>
            <a:r>
              <a:rPr lang="en-US" sz="1600" dirty="0"/>
              <a:t> = FALSE, …)</a:t>
            </a:r>
          </a:p>
          <a:p>
            <a:endParaRPr lang="en-US" sz="16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p:txBody>
          <a:bodyPr/>
          <a:lstStyle/>
          <a:p>
            <a:r>
              <a:rPr lang="en-US" dirty="0" smtClean="0"/>
              <a:t>Cod tagging</a:t>
            </a:r>
            <a:endParaRPr lang="en-US" dirty="0"/>
          </a:p>
        </p:txBody>
      </p:sp>
      <p:pic>
        <p:nvPicPr>
          <p:cNvPr id="13" name="Picture Placeholder 12"/>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175" t="716" r="-175" b="66428"/>
          <a:stretch/>
        </p:blipFill>
        <p:spPr>
          <a:xfrm>
            <a:off x="1" y="1188719"/>
            <a:ext cx="12204052" cy="2103120"/>
          </a:xfrm>
        </p:spPr>
      </p:pic>
      <p:sp>
        <p:nvSpPr>
          <p:cNvPr id="11" name="Text Placeholder 8"/>
          <p:cNvSpPr>
            <a:spLocks noGrp="1"/>
          </p:cNvSpPr>
          <p:nvPr>
            <p:ph type="body" sz="quarter" idx="18"/>
          </p:nvPr>
        </p:nvSpPr>
        <p:spPr>
          <a:xfrm>
            <a:off x="7249886" y="4198510"/>
            <a:ext cx="3762103" cy="1496898"/>
          </a:xfrm>
        </p:spPr>
        <p:txBody>
          <a:bodyPr/>
          <a:lstStyle/>
          <a:p>
            <a:pPr>
              <a:spcBef>
                <a:spcPts val="600"/>
              </a:spcBef>
              <a:spcAft>
                <a:spcPts val="0"/>
              </a:spcAft>
            </a:pPr>
            <a:r>
              <a:rPr lang="en-US" sz="1600" b="1" dirty="0" err="1" smtClean="0"/>
              <a:t>downloadHandler</a:t>
            </a:r>
            <a:r>
              <a:rPr lang="en-US" sz="1600" dirty="0" smtClean="0"/>
              <a:t>(…)</a:t>
            </a:r>
            <a:endParaRPr lang="en-US" sz="1600" dirty="0"/>
          </a:p>
          <a:p>
            <a:pPr>
              <a:spcBef>
                <a:spcPts val="600"/>
              </a:spcBef>
              <a:spcAft>
                <a:spcPts val="0"/>
              </a:spcAft>
            </a:pPr>
            <a:r>
              <a:rPr lang="en-US" sz="1600" dirty="0"/>
              <a:t>Creates filename and writes content of file</a:t>
            </a:r>
          </a:p>
          <a:p>
            <a:pPr>
              <a:spcBef>
                <a:spcPts val="600"/>
              </a:spcBef>
              <a:spcAft>
                <a:spcPts val="0"/>
              </a:spcAft>
            </a:pPr>
            <a:r>
              <a:rPr lang="en-US" sz="1600" b="1" dirty="0" err="1"/>
              <a:t>downloadButton</a:t>
            </a:r>
            <a:r>
              <a:rPr lang="en-US" sz="1600" dirty="0"/>
              <a:t>(</a:t>
            </a:r>
            <a:r>
              <a:rPr lang="en-US" sz="1600" dirty="0" err="1"/>
              <a:t>outputId</a:t>
            </a:r>
            <a:r>
              <a:rPr lang="en-US" sz="1600" dirty="0"/>
              <a:t> = "dl", label = "Download Map")</a:t>
            </a:r>
          </a:p>
        </p:txBody>
      </p:sp>
    </p:spTree>
    <p:extLst>
      <p:ext uri="{BB962C8B-B14F-4D97-AF65-F5344CB8AC3E}">
        <p14:creationId xmlns:p14="http://schemas.microsoft.com/office/powerpoint/2010/main" val="30221940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 2</a:t>
            </a:r>
            <a:endParaRPr lang="en-US" dirty="0"/>
          </a:p>
        </p:txBody>
      </p:sp>
      <p:sp>
        <p:nvSpPr>
          <p:cNvPr id="3" name="Content Placeholder 2"/>
          <p:cNvSpPr>
            <a:spLocks noGrp="1"/>
          </p:cNvSpPr>
          <p:nvPr>
            <p:ph idx="1"/>
          </p:nvPr>
        </p:nvSpPr>
        <p:spPr/>
        <p:txBody>
          <a:bodyPr/>
          <a:lstStyle/>
          <a:p>
            <a:r>
              <a:rPr lang="en-US" sz="2400" dirty="0" smtClean="0"/>
              <a:t>Outline</a:t>
            </a:r>
          </a:p>
          <a:p>
            <a:pPr lvl="1"/>
            <a:r>
              <a:rPr lang="en-US" dirty="0"/>
              <a:t>Layout options</a:t>
            </a:r>
          </a:p>
          <a:p>
            <a:pPr lvl="1"/>
            <a:r>
              <a:rPr lang="en-US" dirty="0"/>
              <a:t>Themes &amp; dashboards</a:t>
            </a:r>
          </a:p>
          <a:p>
            <a:pPr lvl="1"/>
            <a:r>
              <a:rPr lang="en-US" dirty="0"/>
              <a:t>HTML formatting</a:t>
            </a:r>
          </a:p>
          <a:p>
            <a:pPr lvl="1"/>
            <a:r>
              <a:rPr lang="en-US" dirty="0"/>
              <a:t>Mapping with Leaflet</a:t>
            </a:r>
          </a:p>
          <a:p>
            <a:pPr lvl="1"/>
            <a:r>
              <a:rPr lang="en-US" dirty="0"/>
              <a:t>Plots with </a:t>
            </a:r>
            <a:r>
              <a:rPr lang="en-US" dirty="0" err="1"/>
              <a:t>plotly</a:t>
            </a:r>
            <a:r>
              <a:rPr lang="en-US" dirty="0"/>
              <a:t> and </a:t>
            </a:r>
            <a:r>
              <a:rPr lang="en-US" dirty="0" err="1"/>
              <a:t>ggplot</a:t>
            </a:r>
            <a:endParaRPr lang="en-US" dirty="0"/>
          </a:p>
          <a:p>
            <a:pPr lvl="1"/>
            <a:r>
              <a:rPr lang="en-US" dirty="0"/>
              <a:t>Tables with </a:t>
            </a:r>
            <a:r>
              <a:rPr lang="en-US" dirty="0" err="1"/>
              <a:t>Datatable</a:t>
            </a:r>
            <a:r>
              <a:rPr lang="en-US" dirty="0"/>
              <a:t> </a:t>
            </a:r>
          </a:p>
          <a:p>
            <a:pPr lvl="1"/>
            <a:endParaRPr lang="en-US" dirty="0" smtClean="0"/>
          </a:p>
          <a:p>
            <a:pPr lvl="1"/>
            <a:endParaRPr lang="en-US" dirty="0" smtClean="0"/>
          </a:p>
          <a:p>
            <a:pPr lvl="1"/>
            <a:endParaRPr lang="en-US" dirty="0"/>
          </a:p>
        </p:txBody>
      </p:sp>
      <p:pic>
        <p:nvPicPr>
          <p:cNvPr id="8" name="Picture Placeholder 6"/>
          <p:cNvPicPr preferRelativeResize="0">
            <a:picLocks noChangeAspect="1"/>
          </p:cNvPicPr>
          <p:nvPr/>
        </p:nvPicPr>
        <p:blipFill>
          <a:blip r:embed="rId2">
            <a:extLst>
              <a:ext uri="{28A0092B-C50C-407E-A947-70E740481C1C}">
                <a14:useLocalDpi xmlns:a14="http://schemas.microsoft.com/office/drawing/2010/main" val="0"/>
              </a:ext>
            </a:extLst>
          </a:blip>
          <a:stretch>
            <a:fillRect/>
          </a:stretch>
        </p:blipFill>
        <p:spPr>
          <a:xfrm>
            <a:off x="6552044" y="1463040"/>
            <a:ext cx="4836160" cy="3108960"/>
          </a:xfrm>
          <a:prstGeom prst="rect">
            <a:avLst/>
          </a:prstGeom>
        </p:spPr>
      </p:pic>
    </p:spTree>
    <p:extLst>
      <p:ext uri="{BB962C8B-B14F-4D97-AF65-F5344CB8AC3E}">
        <p14:creationId xmlns:p14="http://schemas.microsoft.com/office/powerpoint/2010/main" val="35379491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sz="1800" dirty="0" err="1" smtClean="0"/>
              <a:t>fluidPage</a:t>
            </a:r>
            <a:endParaRPr lang="en-US" sz="1800" dirty="0"/>
          </a:p>
        </p:txBody>
      </p:sp>
      <p:sp>
        <p:nvSpPr>
          <p:cNvPr id="10" name="Text Placeholder 9"/>
          <p:cNvSpPr>
            <a:spLocks noGrp="1"/>
          </p:cNvSpPr>
          <p:nvPr>
            <p:ph type="body" sz="quarter" idx="17"/>
          </p:nvPr>
        </p:nvSpPr>
        <p:spPr/>
        <p:txBody>
          <a:bodyPr/>
          <a:lstStyle/>
          <a:p>
            <a:pPr marL="285750" indent="-285750">
              <a:buFont typeface="Arial" panose="020B0604020202020204" pitchFamily="34" charset="0"/>
              <a:buChar char="•"/>
            </a:pPr>
            <a:r>
              <a:rPr lang="en-US" sz="1600" dirty="0" smtClean="0"/>
              <a:t>Most used and very flexible</a:t>
            </a:r>
          </a:p>
          <a:p>
            <a:pPr marL="285750" indent="-285750">
              <a:buFont typeface="Arial" panose="020B0604020202020204" pitchFamily="34" charset="0"/>
              <a:buChar char="•"/>
            </a:pPr>
            <a:r>
              <a:rPr lang="en-US" sz="1600" b="1" dirty="0" err="1" smtClean="0"/>
              <a:t>titlePanel</a:t>
            </a:r>
            <a:r>
              <a:rPr lang="en-US" sz="1600" dirty="0" smtClean="0"/>
              <a:t> and </a:t>
            </a:r>
            <a:r>
              <a:rPr lang="en-US" sz="1600" b="1" dirty="0" err="1" smtClean="0"/>
              <a:t>sidebarLayout</a:t>
            </a:r>
            <a:r>
              <a:rPr lang="en-US" sz="1600" dirty="0" smtClean="0"/>
              <a:t> are most commonly used elements to add.</a:t>
            </a:r>
          </a:p>
          <a:p>
            <a:pPr marL="285750" indent="-285750">
              <a:buFont typeface="Arial" panose="020B0604020202020204" pitchFamily="34" charset="0"/>
              <a:buChar char="•"/>
            </a:pPr>
            <a:r>
              <a:rPr lang="en-US" sz="1600" dirty="0" smtClean="0"/>
              <a:t>Combine multiple elements using different panel functions.</a:t>
            </a:r>
          </a:p>
          <a:p>
            <a:pPr marL="285750" indent="-285750">
              <a:buFont typeface="Arial" panose="020B0604020202020204" pitchFamily="34" charset="0"/>
              <a:buChar char="•"/>
            </a:pPr>
            <a:r>
              <a:rPr lang="en-US" sz="1600" dirty="0" err="1" smtClean="0"/>
              <a:t>Organise</a:t>
            </a:r>
            <a:r>
              <a:rPr lang="en-US" sz="1600" dirty="0" smtClean="0"/>
              <a:t> panels and elements into a layout using a layout function with elements as arguments</a:t>
            </a:r>
            <a:r>
              <a:rPr lang="en-US" dirty="0" smtClean="0"/>
              <a:t>.</a:t>
            </a:r>
            <a:endParaRPr lang="en-US" dirty="0"/>
          </a:p>
        </p:txBody>
      </p:sp>
      <p:sp>
        <p:nvSpPr>
          <p:cNvPr id="6" name="Title 5"/>
          <p:cNvSpPr>
            <a:spLocks noGrp="1"/>
          </p:cNvSpPr>
          <p:nvPr>
            <p:ph type="title"/>
          </p:nvPr>
        </p:nvSpPr>
        <p:spPr/>
        <p:txBody>
          <a:bodyPr/>
          <a:lstStyle/>
          <a:p>
            <a:r>
              <a:rPr lang="en-US" dirty="0" smtClean="0"/>
              <a:t>Layout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4426" y="2156688"/>
            <a:ext cx="5501418" cy="2725278"/>
          </a:xfrm>
          <a:prstGeom prst="rect">
            <a:avLst/>
          </a:prstGeom>
        </p:spPr>
      </p:pic>
    </p:spTree>
    <p:extLst>
      <p:ext uri="{BB962C8B-B14F-4D97-AF65-F5344CB8AC3E}">
        <p14:creationId xmlns:p14="http://schemas.microsoft.com/office/powerpoint/2010/main" val="2933761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code examples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797" y="1377521"/>
            <a:ext cx="10058400" cy="4787153"/>
          </a:xfrm>
          <a:prstGeom prst="rect">
            <a:avLst/>
          </a:prstGeom>
        </p:spPr>
      </p:pic>
    </p:spTree>
    <p:extLst>
      <p:ext uri="{BB962C8B-B14F-4D97-AF65-F5344CB8AC3E}">
        <p14:creationId xmlns:p14="http://schemas.microsoft.com/office/powerpoint/2010/main" val="1392171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you…</a:t>
            </a:r>
            <a:endParaRPr lang="en-US" dirty="0"/>
          </a:p>
        </p:txBody>
      </p:sp>
      <p:sp>
        <p:nvSpPr>
          <p:cNvPr id="3" name="TextBox 2"/>
          <p:cNvSpPr txBox="1"/>
          <p:nvPr/>
        </p:nvSpPr>
        <p:spPr>
          <a:xfrm>
            <a:off x="600891" y="1606731"/>
            <a:ext cx="9130938" cy="369332"/>
          </a:xfrm>
          <a:prstGeom prst="rect">
            <a:avLst/>
          </a:prstGeom>
          <a:noFill/>
        </p:spPr>
        <p:txBody>
          <a:bodyPr wrap="square" rtlCol="0">
            <a:spAutoFit/>
          </a:bodyPr>
          <a:lstStyle/>
          <a:p>
            <a:r>
              <a:rPr lang="en-US" dirty="0" smtClean="0"/>
              <a:t>Build a few layouts with a vertical layout inside a sidebar</a:t>
            </a:r>
            <a:endParaRPr lang="en-US" dirty="0"/>
          </a:p>
        </p:txBody>
      </p:sp>
    </p:spTree>
    <p:extLst>
      <p:ext uri="{BB962C8B-B14F-4D97-AF65-F5344CB8AC3E}">
        <p14:creationId xmlns:p14="http://schemas.microsoft.com/office/powerpoint/2010/main" val="7728067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p:cNvSpPr>
            <a:spLocks noGrp="1"/>
          </p:cNvSpPr>
          <p:nvPr>
            <p:ph type="body" sz="quarter" idx="14"/>
          </p:nvPr>
        </p:nvSpPr>
        <p:spPr>
          <a:xfrm>
            <a:off x="900107" y="1509626"/>
            <a:ext cx="4290729" cy="328410"/>
          </a:xfrm>
        </p:spPr>
        <p:txBody>
          <a:bodyPr/>
          <a:lstStyle/>
          <a:p>
            <a:r>
              <a:rPr lang="en-US" dirty="0" err="1"/>
              <a:t>flexdashboard</a:t>
            </a:r>
            <a:endParaRPr lang="en-US" dirty="0"/>
          </a:p>
          <a:p>
            <a:endParaRPr lang="en-US" dirty="0"/>
          </a:p>
        </p:txBody>
      </p:sp>
      <p:sp>
        <p:nvSpPr>
          <p:cNvPr id="8" name="Text Placeholder 7"/>
          <p:cNvSpPr>
            <a:spLocks noGrp="1"/>
          </p:cNvSpPr>
          <p:nvPr>
            <p:ph type="body" sz="quarter" idx="15"/>
          </p:nvPr>
        </p:nvSpPr>
        <p:spPr>
          <a:xfrm>
            <a:off x="6470732" y="1509626"/>
            <a:ext cx="4900386" cy="334508"/>
          </a:xfrm>
        </p:spPr>
        <p:txBody>
          <a:bodyPr/>
          <a:lstStyle/>
          <a:p>
            <a:r>
              <a:rPr lang="en-US" dirty="0" err="1"/>
              <a:t>shinydashboard</a:t>
            </a:r>
            <a:endParaRPr lang="en-US" dirty="0"/>
          </a:p>
          <a:p>
            <a:endParaRPr lang="en-US" dirty="0"/>
          </a:p>
        </p:txBody>
      </p:sp>
      <p:sp>
        <p:nvSpPr>
          <p:cNvPr id="17" name="Text Placeholder 16"/>
          <p:cNvSpPr>
            <a:spLocks noGrp="1"/>
          </p:cNvSpPr>
          <p:nvPr>
            <p:ph type="body" sz="quarter" idx="17"/>
          </p:nvPr>
        </p:nvSpPr>
        <p:spPr>
          <a:xfrm>
            <a:off x="900107" y="2104015"/>
            <a:ext cx="4290729" cy="1867622"/>
          </a:xfrm>
        </p:spPr>
        <p:txBody>
          <a:bodyPr/>
          <a:lstStyle/>
          <a:p>
            <a:pPr marL="285750" indent="-285750">
              <a:buFont typeface="Arial" panose="020B0604020202020204" pitchFamily="34" charset="0"/>
              <a:buChar char="•"/>
            </a:pPr>
            <a:r>
              <a:rPr lang="en-US" dirty="0" smtClean="0"/>
              <a:t>R Markdown</a:t>
            </a:r>
          </a:p>
          <a:p>
            <a:pPr marL="285750" indent="-285750">
              <a:buFont typeface="Arial" panose="020B0604020202020204" pitchFamily="34" charset="0"/>
              <a:buChar char="•"/>
            </a:pPr>
            <a:r>
              <a:rPr lang="en-US" dirty="0" smtClean="0"/>
              <a:t>Super easy</a:t>
            </a:r>
          </a:p>
          <a:p>
            <a:pPr marL="285750" indent="-285750">
              <a:buFont typeface="Arial" panose="020B0604020202020204" pitchFamily="34" charset="0"/>
              <a:buChar char="•"/>
            </a:pPr>
            <a:r>
              <a:rPr lang="en-US" dirty="0" smtClean="0"/>
              <a:t>Static or Dynamic</a:t>
            </a:r>
          </a:p>
          <a:p>
            <a:pPr marL="285750" indent="-285750">
              <a:buFont typeface="Arial" panose="020B0604020202020204" pitchFamily="34" charset="0"/>
              <a:buChar char="•"/>
            </a:pPr>
            <a:r>
              <a:rPr lang="en-US" dirty="0" smtClean="0"/>
              <a:t>CSS flexbox layout</a:t>
            </a:r>
          </a:p>
          <a:p>
            <a:pPr marL="285750" indent="-285750">
              <a:buFont typeface="Arial" panose="020B0604020202020204" pitchFamily="34" charset="0"/>
              <a:buChar char="•"/>
            </a:pPr>
            <a:r>
              <a:rPr lang="en-US" dirty="0">
                <a:hlinkClick r:id="rId3"/>
              </a:rPr>
              <a:t>link</a:t>
            </a: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endParaRPr lang="en-US" dirty="0" smtClean="0"/>
          </a:p>
          <a:p>
            <a:pPr marL="285750" indent="-285750">
              <a:buFont typeface="Arial" panose="020B0604020202020204" pitchFamily="34" charset="0"/>
              <a:buChar char="•"/>
            </a:pPr>
            <a:endParaRPr lang="en-US" dirty="0"/>
          </a:p>
          <a:p>
            <a:endParaRPr lang="en-US" dirty="0"/>
          </a:p>
        </p:txBody>
      </p:sp>
      <p:sp>
        <p:nvSpPr>
          <p:cNvPr id="11" name="Text Placeholder 10"/>
          <p:cNvSpPr>
            <a:spLocks noGrp="1"/>
          </p:cNvSpPr>
          <p:nvPr>
            <p:ph type="body" sz="quarter" idx="18"/>
          </p:nvPr>
        </p:nvSpPr>
        <p:spPr>
          <a:xfrm>
            <a:off x="6470732" y="2104015"/>
            <a:ext cx="4114141" cy="1802968"/>
          </a:xfrm>
        </p:spPr>
        <p:txBody>
          <a:bodyPr/>
          <a:lstStyle/>
          <a:p>
            <a:pPr marL="285750" indent="-285750">
              <a:buFont typeface="Arial" panose="020B0604020202020204" pitchFamily="34" charset="0"/>
              <a:buChar char="•"/>
            </a:pPr>
            <a:r>
              <a:rPr lang="en-US" dirty="0" smtClean="0"/>
              <a:t>Shiny UI code, built </a:t>
            </a:r>
            <a:r>
              <a:rPr lang="en-US" dirty="0"/>
              <a:t>using </a:t>
            </a:r>
            <a:r>
              <a:rPr lang="en-US" dirty="0" err="1" smtClean="0">
                <a:hlinkClick r:id="rId4"/>
              </a:rPr>
              <a:t>AdminLTE</a:t>
            </a:r>
            <a:endParaRPr lang="en-US" dirty="0" smtClean="0"/>
          </a:p>
          <a:p>
            <a:pPr marL="285750" indent="-285750">
              <a:buFont typeface="Arial" panose="020B0604020202020204" pitchFamily="34" charset="0"/>
              <a:buChar char="•"/>
            </a:pPr>
            <a:r>
              <a:rPr lang="en-US" dirty="0" smtClean="0"/>
              <a:t>Not quite as easy</a:t>
            </a:r>
          </a:p>
          <a:p>
            <a:pPr marL="285750" indent="-285750">
              <a:buFont typeface="Arial" panose="020B0604020202020204" pitchFamily="34" charset="0"/>
              <a:buChar char="•"/>
            </a:pPr>
            <a:r>
              <a:rPr lang="en-US" dirty="0" smtClean="0"/>
              <a:t>Dynamic</a:t>
            </a:r>
          </a:p>
          <a:p>
            <a:pPr marL="285750" indent="-285750">
              <a:buFont typeface="Arial" panose="020B0604020202020204" pitchFamily="34" charset="0"/>
              <a:buChar char="•"/>
            </a:pPr>
            <a:r>
              <a:rPr lang="en-US" dirty="0" err="1" smtClean="0"/>
              <a:t>Bookstrap</a:t>
            </a:r>
            <a:r>
              <a:rPr lang="en-US" dirty="0" smtClean="0"/>
              <a:t> grid layout</a:t>
            </a:r>
          </a:p>
          <a:p>
            <a:pPr marL="285750" indent="-285750">
              <a:buFont typeface="Arial" panose="020B0604020202020204" pitchFamily="34" charset="0"/>
              <a:buChar char="•"/>
            </a:pPr>
            <a:r>
              <a:rPr lang="en-US" dirty="0">
                <a:hlinkClick r:id="rId5"/>
              </a:rPr>
              <a:t>link</a:t>
            </a: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endParaRPr lang="en-US" dirty="0"/>
          </a:p>
        </p:txBody>
      </p:sp>
      <p:sp>
        <p:nvSpPr>
          <p:cNvPr id="6" name="Title 5"/>
          <p:cNvSpPr>
            <a:spLocks noGrp="1"/>
          </p:cNvSpPr>
          <p:nvPr>
            <p:ph type="title"/>
          </p:nvPr>
        </p:nvSpPr>
        <p:spPr/>
        <p:txBody>
          <a:bodyPr/>
          <a:lstStyle/>
          <a:p>
            <a:r>
              <a:rPr lang="en-US" dirty="0" smtClean="0"/>
              <a:t>Layout</a:t>
            </a:r>
            <a:endParaRPr lang="en-US" dirty="0"/>
          </a:p>
        </p:txBody>
      </p:sp>
      <p:pic>
        <p:nvPicPr>
          <p:cNvPr id="13" name="Picture 12"/>
          <p:cNvPicPr>
            <a:picLocks noChangeAspect="1"/>
          </p:cNvPicPr>
          <p:nvPr/>
        </p:nvPicPr>
        <p:blipFill>
          <a:blip r:embed="rId6"/>
          <a:stretch>
            <a:fillRect/>
          </a:stretch>
        </p:blipFill>
        <p:spPr>
          <a:xfrm>
            <a:off x="900107" y="3745181"/>
            <a:ext cx="3989906" cy="2215633"/>
          </a:xfrm>
          <a:prstGeom prst="rect">
            <a:avLst/>
          </a:prstGeom>
        </p:spPr>
      </p:pic>
      <p:pic>
        <p:nvPicPr>
          <p:cNvPr id="15" name="Picture 14"/>
          <p:cNvPicPr>
            <a:picLocks noChangeAspect="1"/>
          </p:cNvPicPr>
          <p:nvPr/>
        </p:nvPicPr>
        <p:blipFill rotWithShape="1">
          <a:blip r:embed="rId7"/>
          <a:srcRect b="11472"/>
          <a:stretch/>
        </p:blipFill>
        <p:spPr>
          <a:xfrm>
            <a:off x="6470732" y="3682563"/>
            <a:ext cx="4018049" cy="2278251"/>
          </a:xfrm>
          <a:prstGeom prst="rect">
            <a:avLst/>
          </a:prstGeom>
        </p:spPr>
      </p:pic>
      <p:sp>
        <p:nvSpPr>
          <p:cNvPr id="16" name="Rectangle 15"/>
          <p:cNvSpPr/>
          <p:nvPr/>
        </p:nvSpPr>
        <p:spPr>
          <a:xfrm>
            <a:off x="4536981" y="6325774"/>
            <a:ext cx="2785055" cy="338554"/>
          </a:xfrm>
          <a:prstGeom prst="rect">
            <a:avLst/>
          </a:prstGeom>
        </p:spPr>
        <p:txBody>
          <a:bodyPr wrap="square">
            <a:spAutoFit/>
          </a:bodyPr>
          <a:lstStyle/>
          <a:p>
            <a:r>
              <a:rPr lang="en-US" sz="1600" dirty="0" smtClean="0"/>
              <a:t>For more - </a:t>
            </a:r>
            <a:r>
              <a:rPr lang="en-US" sz="1600" dirty="0" smtClean="0">
                <a:hlinkClick r:id="rId8"/>
              </a:rPr>
              <a:t>layout-guide</a:t>
            </a:r>
            <a:endParaRPr lang="en-US" sz="1600" dirty="0"/>
          </a:p>
        </p:txBody>
      </p:sp>
    </p:spTree>
    <p:extLst>
      <p:ext uri="{BB962C8B-B14F-4D97-AF65-F5344CB8AC3E}">
        <p14:creationId xmlns:p14="http://schemas.microsoft.com/office/powerpoint/2010/main" val="1165535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err="1" smtClean="0"/>
              <a:t>Shinythemes</a:t>
            </a:r>
            <a:endParaRPr lang="en-IE" dirty="0"/>
          </a:p>
        </p:txBody>
      </p:sp>
      <p:sp>
        <p:nvSpPr>
          <p:cNvPr id="3" name="Content Placeholder 2"/>
          <p:cNvSpPr>
            <a:spLocks noGrp="1"/>
          </p:cNvSpPr>
          <p:nvPr>
            <p:ph idx="1"/>
          </p:nvPr>
        </p:nvSpPr>
        <p:spPr/>
        <p:txBody>
          <a:bodyPr/>
          <a:lstStyle/>
          <a:p>
            <a:r>
              <a:rPr lang="en-IE" dirty="0">
                <a:hlinkClick r:id="rId2"/>
              </a:rPr>
              <a:t>https://rstudio.github.io/shinythemes</a:t>
            </a:r>
            <a:r>
              <a:rPr lang="en-IE" dirty="0" smtClean="0">
                <a:hlinkClick r:id="rId2"/>
              </a:rPr>
              <a:t>/</a:t>
            </a:r>
            <a:endParaRPr lang="en-IE" dirty="0" smtClean="0"/>
          </a:p>
          <a:p>
            <a:r>
              <a:rPr lang="en-IE" dirty="0" smtClean="0"/>
              <a:t>Some options:</a:t>
            </a:r>
          </a:p>
          <a:p>
            <a:endParaRPr lang="en-IE" dirty="0"/>
          </a:p>
        </p:txBody>
      </p:sp>
      <p:pic>
        <p:nvPicPr>
          <p:cNvPr id="4" name="Picture 3"/>
          <p:cNvPicPr>
            <a:picLocks noChangeAspect="1"/>
          </p:cNvPicPr>
          <p:nvPr/>
        </p:nvPicPr>
        <p:blipFill>
          <a:blip r:embed="rId3"/>
          <a:stretch>
            <a:fillRect/>
          </a:stretch>
        </p:blipFill>
        <p:spPr>
          <a:xfrm>
            <a:off x="657225" y="2623163"/>
            <a:ext cx="8934450" cy="3609975"/>
          </a:xfrm>
          <a:prstGeom prst="rect">
            <a:avLst/>
          </a:prstGeom>
        </p:spPr>
      </p:pic>
    </p:spTree>
    <p:extLst>
      <p:ext uri="{BB962C8B-B14F-4D97-AF65-F5344CB8AC3E}">
        <p14:creationId xmlns:p14="http://schemas.microsoft.com/office/powerpoint/2010/main" val="1930833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 1</a:t>
            </a:r>
            <a:endParaRPr lang="en-US" dirty="0"/>
          </a:p>
        </p:txBody>
      </p:sp>
      <p:sp>
        <p:nvSpPr>
          <p:cNvPr id="3" name="Content Placeholder 2"/>
          <p:cNvSpPr>
            <a:spLocks noGrp="1"/>
          </p:cNvSpPr>
          <p:nvPr>
            <p:ph idx="1"/>
          </p:nvPr>
        </p:nvSpPr>
        <p:spPr/>
        <p:txBody>
          <a:bodyPr/>
          <a:lstStyle/>
          <a:p>
            <a:r>
              <a:rPr lang="en-US" dirty="0" smtClean="0"/>
              <a:t>Outline</a:t>
            </a:r>
          </a:p>
          <a:p>
            <a:pPr lvl="1"/>
            <a:r>
              <a:rPr lang="en-US" dirty="0" smtClean="0"/>
              <a:t>Introduction to shiny</a:t>
            </a:r>
          </a:p>
          <a:p>
            <a:pPr lvl="1"/>
            <a:r>
              <a:rPr lang="en-US" dirty="0" smtClean="0"/>
              <a:t>Structure &amp; Basic code template</a:t>
            </a:r>
          </a:p>
          <a:p>
            <a:pPr lvl="1"/>
            <a:r>
              <a:rPr lang="en-US" dirty="0" smtClean="0"/>
              <a:t>Widget examples</a:t>
            </a:r>
          </a:p>
          <a:p>
            <a:pPr lvl="1"/>
            <a:r>
              <a:rPr lang="en-US" dirty="0" smtClean="0"/>
              <a:t>6 basic apps</a:t>
            </a:r>
          </a:p>
          <a:p>
            <a:pPr lvl="1"/>
            <a:r>
              <a:rPr lang="en-US" dirty="0" smtClean="0"/>
              <a:t>Adding Images &amp; links</a:t>
            </a:r>
          </a:p>
          <a:p>
            <a:pPr lvl="1"/>
            <a:r>
              <a:rPr lang="en-US" dirty="0" smtClean="0"/>
              <a:t>Sharing apps</a:t>
            </a:r>
          </a:p>
          <a:p>
            <a:pPr lvl="1"/>
            <a:r>
              <a:rPr lang="en-US" dirty="0" smtClean="0"/>
              <a:t>Fisheries Informatics apps</a:t>
            </a:r>
          </a:p>
          <a:p>
            <a:pPr marL="914400" lvl="2" indent="0">
              <a:buNone/>
            </a:pPr>
            <a:r>
              <a:rPr lang="en-US" dirty="0"/>
              <a:t>-</a:t>
            </a:r>
            <a:r>
              <a:rPr lang="en-US" dirty="0" smtClean="0"/>
              <a:t> Interesting </a:t>
            </a:r>
            <a:r>
              <a:rPr lang="en-US" dirty="0"/>
              <a:t>f</a:t>
            </a:r>
            <a:r>
              <a:rPr lang="en-US" dirty="0" smtClean="0"/>
              <a:t>unctionalities</a:t>
            </a:r>
            <a:endParaRPr lang="en-US" dirty="0"/>
          </a:p>
        </p:txBody>
      </p:sp>
      <p:pic>
        <p:nvPicPr>
          <p:cNvPr id="4" name="Picture Placeholder 6"/>
          <p:cNvPicPr preferRelativeResize="0">
            <a:picLocks noChangeAspect="1"/>
          </p:cNvPicPr>
          <p:nvPr/>
        </p:nvPicPr>
        <p:blipFill>
          <a:blip r:embed="rId2">
            <a:extLst>
              <a:ext uri="{28A0092B-C50C-407E-A947-70E740481C1C}">
                <a14:useLocalDpi xmlns:a14="http://schemas.microsoft.com/office/drawing/2010/main" val="0"/>
              </a:ext>
            </a:extLst>
          </a:blip>
          <a:stretch>
            <a:fillRect/>
          </a:stretch>
        </p:blipFill>
        <p:spPr>
          <a:xfrm>
            <a:off x="6552044" y="1463040"/>
            <a:ext cx="4836160" cy="3108960"/>
          </a:xfrm>
          <a:prstGeom prst="rect">
            <a:avLst/>
          </a:prstGeom>
        </p:spPr>
      </p:pic>
    </p:spTree>
    <p:extLst>
      <p:ext uri="{BB962C8B-B14F-4D97-AF65-F5344CB8AC3E}">
        <p14:creationId xmlns:p14="http://schemas.microsoft.com/office/powerpoint/2010/main" val="260824516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you…</a:t>
            </a:r>
            <a:endParaRPr lang="en-US" dirty="0"/>
          </a:p>
        </p:txBody>
      </p:sp>
      <p:sp>
        <p:nvSpPr>
          <p:cNvPr id="3" name="TextBox 2"/>
          <p:cNvSpPr txBox="1"/>
          <p:nvPr/>
        </p:nvSpPr>
        <p:spPr>
          <a:xfrm>
            <a:off x="611070" y="1639329"/>
            <a:ext cx="6679416" cy="369332"/>
          </a:xfrm>
          <a:prstGeom prst="rect">
            <a:avLst/>
          </a:prstGeom>
          <a:noFill/>
        </p:spPr>
        <p:txBody>
          <a:bodyPr wrap="square" rtlCol="0">
            <a:spAutoFit/>
          </a:bodyPr>
          <a:lstStyle/>
          <a:p>
            <a:r>
              <a:rPr lang="en-US" dirty="0"/>
              <a:t>Add a </a:t>
            </a:r>
            <a:r>
              <a:rPr lang="en-US" dirty="0" err="1" smtClean="0"/>
              <a:t>shinytheme</a:t>
            </a:r>
            <a:r>
              <a:rPr lang="en-US" dirty="0" smtClean="0"/>
              <a:t> </a:t>
            </a:r>
            <a:r>
              <a:rPr lang="en-US" dirty="0"/>
              <a:t>to your app</a:t>
            </a:r>
          </a:p>
        </p:txBody>
      </p:sp>
    </p:spTree>
    <p:extLst>
      <p:ext uri="{BB962C8B-B14F-4D97-AF65-F5344CB8AC3E}">
        <p14:creationId xmlns:p14="http://schemas.microsoft.com/office/powerpoint/2010/main" val="33325037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content &amp; Formatting</a:t>
            </a:r>
            <a:endParaRPr lang="en-US" dirty="0"/>
          </a:p>
        </p:txBody>
      </p:sp>
      <p:sp>
        <p:nvSpPr>
          <p:cNvPr id="3" name="Content Placeholder 2"/>
          <p:cNvSpPr>
            <a:spLocks noGrp="1"/>
          </p:cNvSpPr>
          <p:nvPr>
            <p:ph idx="1"/>
          </p:nvPr>
        </p:nvSpPr>
        <p:spPr>
          <a:xfrm>
            <a:off x="446316" y="1463040"/>
            <a:ext cx="4984666" cy="4770098"/>
          </a:xfrm>
        </p:spPr>
        <p:txBody>
          <a:bodyPr/>
          <a:lstStyle/>
          <a:p>
            <a:r>
              <a:rPr lang="en-US" dirty="0">
                <a:solidFill>
                  <a:schemeClr val="tx1"/>
                </a:solidFill>
              </a:rPr>
              <a:t>You can add content to your Shiny app by placing it inside a </a:t>
            </a:r>
            <a:r>
              <a:rPr lang="en-US" dirty="0"/>
              <a:t>*Panel</a:t>
            </a:r>
            <a:r>
              <a:rPr lang="en-US" dirty="0">
                <a:solidFill>
                  <a:schemeClr val="tx1"/>
                </a:solidFill>
              </a:rPr>
              <a:t> </a:t>
            </a:r>
            <a:r>
              <a:rPr lang="en-US" dirty="0" smtClean="0">
                <a:solidFill>
                  <a:schemeClr val="tx1"/>
                </a:solidFill>
              </a:rPr>
              <a:t>function e.g. </a:t>
            </a:r>
            <a:r>
              <a:rPr lang="en-US" dirty="0" err="1" smtClean="0"/>
              <a:t>sidebarPanel</a:t>
            </a:r>
            <a:r>
              <a:rPr lang="en-US" dirty="0"/>
              <a:t>("sidebar panel</a:t>
            </a:r>
            <a:r>
              <a:rPr lang="en-US" dirty="0" smtClean="0"/>
              <a:t>")</a:t>
            </a:r>
          </a:p>
          <a:p>
            <a:r>
              <a:rPr lang="en-US" dirty="0" smtClean="0">
                <a:solidFill>
                  <a:schemeClr val="tx1"/>
                </a:solidFill>
              </a:rPr>
              <a:t>Format text using inbuilt tags to create Headers, alter alignment, bole/italicize, change </a:t>
            </a:r>
            <a:r>
              <a:rPr lang="en-US" dirty="0" err="1" smtClean="0">
                <a:solidFill>
                  <a:schemeClr val="tx1"/>
                </a:solidFill>
              </a:rPr>
              <a:t>colour</a:t>
            </a:r>
            <a:r>
              <a:rPr lang="en-US" dirty="0" smtClean="0">
                <a:solidFill>
                  <a:schemeClr val="tx1"/>
                </a:solidFill>
              </a:rPr>
              <a:t> etc.</a:t>
            </a:r>
          </a:p>
          <a:p>
            <a:r>
              <a:rPr lang="en-US" dirty="0" smtClean="0">
                <a:solidFill>
                  <a:schemeClr val="tx1"/>
                </a:solidFill>
              </a:rPr>
              <a:t>You can also </a:t>
            </a:r>
            <a:r>
              <a:rPr lang="en-US" dirty="0" smtClean="0">
                <a:solidFill>
                  <a:schemeClr val="tx1"/>
                </a:solidFill>
                <a:hlinkClick r:id="rId3"/>
              </a:rPr>
              <a:t>customize your UI with HTML</a:t>
            </a:r>
            <a:endParaRPr lang="en-US" dirty="0" smtClean="0">
              <a:solidFill>
                <a:schemeClr val="tx1"/>
              </a:solidFill>
            </a:endParaRPr>
          </a:p>
          <a:p>
            <a:r>
              <a:rPr lang="en-US" dirty="0" smtClean="0">
                <a:solidFill>
                  <a:schemeClr val="tx1"/>
                </a:solidFill>
                <a:hlinkClick r:id="rId4"/>
              </a:rPr>
              <a:t>Shiny HTML tags glossary</a:t>
            </a:r>
            <a:endParaRPr lang="en-US" dirty="0" smtClean="0">
              <a:solidFill>
                <a:schemeClr val="tx1"/>
              </a:solidFill>
            </a:endParaRPr>
          </a:p>
          <a:p>
            <a:endParaRPr lang="en-US" dirty="0">
              <a:solidFill>
                <a:schemeClr val="tx1"/>
              </a:solidFill>
            </a:endParaRPr>
          </a:p>
          <a:p>
            <a:endParaRPr lang="en-US" dirty="0"/>
          </a:p>
        </p:txBody>
      </p:sp>
      <p:pic>
        <p:nvPicPr>
          <p:cNvPr id="4" name="Picture 3"/>
          <p:cNvPicPr>
            <a:picLocks noChangeAspect="1"/>
          </p:cNvPicPr>
          <p:nvPr/>
        </p:nvPicPr>
        <p:blipFill>
          <a:blip r:embed="rId5"/>
          <a:stretch>
            <a:fillRect/>
          </a:stretch>
        </p:blipFill>
        <p:spPr>
          <a:xfrm>
            <a:off x="5813569" y="1463040"/>
            <a:ext cx="6143625" cy="4933950"/>
          </a:xfrm>
          <a:prstGeom prst="rect">
            <a:avLst/>
          </a:prstGeom>
        </p:spPr>
      </p:pic>
    </p:spTree>
    <p:extLst>
      <p:ext uri="{BB962C8B-B14F-4D97-AF65-F5344CB8AC3E}">
        <p14:creationId xmlns:p14="http://schemas.microsoft.com/office/powerpoint/2010/main" val="21513314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Images</a:t>
            </a:r>
            <a:endParaRPr lang="en-US" dirty="0"/>
          </a:p>
        </p:txBody>
      </p:sp>
      <p:sp>
        <p:nvSpPr>
          <p:cNvPr id="3" name="Content Placeholder 2"/>
          <p:cNvSpPr>
            <a:spLocks noGrp="1"/>
          </p:cNvSpPr>
          <p:nvPr>
            <p:ph idx="1"/>
          </p:nvPr>
        </p:nvSpPr>
        <p:spPr>
          <a:xfrm>
            <a:off x="150751" y="1379912"/>
            <a:ext cx="11469749" cy="4770098"/>
          </a:xfrm>
        </p:spPr>
        <p:txBody>
          <a:bodyPr/>
          <a:lstStyle/>
          <a:p>
            <a:r>
              <a:rPr lang="en-US" dirty="0" smtClean="0"/>
              <a:t>‘</a:t>
            </a:r>
            <a:r>
              <a:rPr lang="en-US" dirty="0" err="1" smtClean="0"/>
              <a:t>img</a:t>
            </a:r>
            <a:r>
              <a:rPr lang="en-US" dirty="0" smtClean="0"/>
              <a:t>’ function with name of your image file as </a:t>
            </a:r>
            <a:r>
              <a:rPr lang="en-US" dirty="0" err="1" smtClean="0"/>
              <a:t>src</a:t>
            </a:r>
            <a:r>
              <a:rPr lang="en-US" dirty="0" smtClean="0"/>
              <a:t> argument</a:t>
            </a:r>
          </a:p>
          <a:p>
            <a:r>
              <a:rPr lang="en-US" dirty="0" smtClean="0"/>
              <a:t>Can also include HTML friendly parameters like heights and width (numbers refer to pixels)</a:t>
            </a:r>
          </a:p>
          <a:p>
            <a:r>
              <a:rPr lang="en-US" dirty="0" err="1" smtClean="0"/>
              <a:t>Img</a:t>
            </a:r>
            <a:r>
              <a:rPr lang="en-US" dirty="0" smtClean="0"/>
              <a:t> </a:t>
            </a:r>
            <a:r>
              <a:rPr lang="en-US" dirty="0" err="1" smtClean="0"/>
              <a:t>fuction</a:t>
            </a:r>
            <a:r>
              <a:rPr lang="en-US" dirty="0" smtClean="0"/>
              <a:t> looks for your image in a specific place; so your file must be in a folder named ‘www’ in the same directory as your </a:t>
            </a:r>
            <a:r>
              <a:rPr lang="en-US" dirty="0" err="1" smtClean="0"/>
              <a:t>app.r</a:t>
            </a:r>
            <a:r>
              <a:rPr lang="en-US" dirty="0" smtClean="0"/>
              <a:t> script.</a:t>
            </a:r>
          </a:p>
          <a:p>
            <a:r>
              <a:rPr lang="en-US" dirty="0" smtClean="0"/>
              <a:t>So if you wanted to use an image called rstudio.png, your App-1 directory should look like this;</a:t>
            </a:r>
          </a:p>
          <a:p>
            <a:endParaRPr lang="en-US" dirty="0" smtClean="0"/>
          </a:p>
        </p:txBody>
      </p:sp>
      <p:pic>
        <p:nvPicPr>
          <p:cNvPr id="6" name="Picture 2" descr="Image in www directo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311" y="3581276"/>
            <a:ext cx="4762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5903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98714" y="594950"/>
            <a:ext cx="11174186" cy="5909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a:lstStyle>
          <a:p>
            <a:r>
              <a:rPr lang="en-US" dirty="0" smtClean="0"/>
              <a:t>Now you…</a:t>
            </a:r>
            <a:endParaRPr lang="en-US" dirty="0"/>
          </a:p>
        </p:txBody>
      </p:sp>
      <p:sp>
        <p:nvSpPr>
          <p:cNvPr id="4" name="TextBox 3"/>
          <p:cNvSpPr txBox="1"/>
          <p:nvPr/>
        </p:nvSpPr>
        <p:spPr>
          <a:xfrm>
            <a:off x="716221" y="1614969"/>
            <a:ext cx="9130938" cy="369332"/>
          </a:xfrm>
          <a:prstGeom prst="rect">
            <a:avLst/>
          </a:prstGeom>
          <a:noFill/>
        </p:spPr>
        <p:txBody>
          <a:bodyPr wrap="square" rtlCol="0">
            <a:spAutoFit/>
          </a:bodyPr>
          <a:lstStyle/>
          <a:p>
            <a:r>
              <a:rPr lang="en-US" dirty="0"/>
              <a:t>Add an image</a:t>
            </a:r>
            <a:endParaRPr lang="en-US" dirty="0"/>
          </a:p>
        </p:txBody>
      </p:sp>
    </p:spTree>
    <p:extLst>
      <p:ext uri="{BB962C8B-B14F-4D97-AF65-F5344CB8AC3E}">
        <p14:creationId xmlns:p14="http://schemas.microsoft.com/office/powerpoint/2010/main" val="24102212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links</a:t>
            </a:r>
            <a:endParaRPr lang="en-US" dirty="0"/>
          </a:p>
        </p:txBody>
      </p:sp>
      <p:sp>
        <p:nvSpPr>
          <p:cNvPr id="5" name="Content Placeholder 4"/>
          <p:cNvSpPr>
            <a:spLocks noGrp="1"/>
          </p:cNvSpPr>
          <p:nvPr>
            <p:ph idx="1"/>
          </p:nvPr>
        </p:nvSpPr>
        <p:spPr/>
        <p:txBody>
          <a:bodyPr/>
          <a:lstStyle/>
          <a:p>
            <a:pPr marL="0" indent="0">
              <a:spcBef>
                <a:spcPts val="0"/>
              </a:spcBef>
              <a:spcAft>
                <a:spcPts val="0"/>
              </a:spcAft>
              <a:buNone/>
            </a:pPr>
            <a:r>
              <a:rPr lang="en-IE" dirty="0" err="1"/>
              <a:t>runApp</a:t>
            </a:r>
            <a:r>
              <a:rPr lang="en-IE" dirty="0"/>
              <a:t>(</a:t>
            </a:r>
          </a:p>
          <a:p>
            <a:pPr marL="0" indent="0">
              <a:spcBef>
                <a:spcPts val="0"/>
              </a:spcBef>
              <a:spcAft>
                <a:spcPts val="0"/>
              </a:spcAft>
              <a:buNone/>
            </a:pPr>
            <a:r>
              <a:rPr lang="en-IE" dirty="0"/>
              <a:t>  list(</a:t>
            </a:r>
            <a:r>
              <a:rPr lang="en-IE" dirty="0" err="1"/>
              <a:t>ui</a:t>
            </a:r>
            <a:r>
              <a:rPr lang="en-IE" dirty="0"/>
              <a:t> = </a:t>
            </a:r>
            <a:r>
              <a:rPr lang="en-IE" dirty="0" err="1"/>
              <a:t>fluidPage</a:t>
            </a:r>
            <a:r>
              <a:rPr lang="en-IE" dirty="0"/>
              <a:t>(</a:t>
            </a:r>
          </a:p>
          <a:p>
            <a:pPr marL="0" indent="0">
              <a:spcBef>
                <a:spcPts val="0"/>
              </a:spcBef>
              <a:spcAft>
                <a:spcPts val="0"/>
              </a:spcAft>
              <a:buNone/>
            </a:pPr>
            <a:r>
              <a:rPr lang="en-IE" dirty="0"/>
              <a:t>     </a:t>
            </a:r>
            <a:r>
              <a:rPr lang="en-IE" dirty="0" err="1"/>
              <a:t>uiOutput</a:t>
            </a:r>
            <a:r>
              <a:rPr lang="en-IE" dirty="0"/>
              <a:t>("tab")</a:t>
            </a:r>
          </a:p>
          <a:p>
            <a:pPr marL="0" indent="0">
              <a:spcBef>
                <a:spcPts val="0"/>
              </a:spcBef>
              <a:spcAft>
                <a:spcPts val="0"/>
              </a:spcAft>
              <a:buNone/>
            </a:pPr>
            <a:r>
              <a:rPr lang="en-IE" dirty="0"/>
              <a:t>    ),</a:t>
            </a:r>
          </a:p>
          <a:p>
            <a:pPr marL="0" indent="0">
              <a:spcBef>
                <a:spcPts val="0"/>
              </a:spcBef>
              <a:spcAft>
                <a:spcPts val="0"/>
              </a:spcAft>
              <a:buNone/>
            </a:pPr>
            <a:r>
              <a:rPr lang="en-IE" dirty="0"/>
              <a:t>  server = function(input, output, session){</a:t>
            </a:r>
          </a:p>
          <a:p>
            <a:pPr marL="0" indent="0">
              <a:spcBef>
                <a:spcPts val="0"/>
              </a:spcBef>
              <a:spcAft>
                <a:spcPts val="0"/>
              </a:spcAft>
              <a:buNone/>
            </a:pPr>
            <a:r>
              <a:rPr lang="en-IE" dirty="0"/>
              <a:t>    </a:t>
            </a:r>
            <a:r>
              <a:rPr lang="en-IE" dirty="0" err="1"/>
              <a:t>url</a:t>
            </a:r>
            <a:r>
              <a:rPr lang="en-IE" dirty="0"/>
              <a:t> &lt;- a("Google Homepage", </a:t>
            </a:r>
            <a:r>
              <a:rPr lang="en-IE" dirty="0" err="1"/>
              <a:t>href</a:t>
            </a:r>
            <a:r>
              <a:rPr lang="en-IE" dirty="0"/>
              <a:t>="https://www.google.com/")</a:t>
            </a:r>
          </a:p>
          <a:p>
            <a:pPr marL="0" indent="0">
              <a:spcBef>
                <a:spcPts val="0"/>
              </a:spcBef>
              <a:spcAft>
                <a:spcPts val="0"/>
              </a:spcAft>
              <a:buNone/>
            </a:pPr>
            <a:r>
              <a:rPr lang="en-IE" dirty="0"/>
              <a:t>    </a:t>
            </a:r>
            <a:r>
              <a:rPr lang="en-IE" dirty="0" err="1"/>
              <a:t>output$tab</a:t>
            </a:r>
            <a:r>
              <a:rPr lang="en-IE" dirty="0"/>
              <a:t> &lt;- </a:t>
            </a:r>
            <a:r>
              <a:rPr lang="en-IE" dirty="0" err="1"/>
              <a:t>renderUI</a:t>
            </a:r>
            <a:r>
              <a:rPr lang="en-IE" dirty="0"/>
              <a:t>({</a:t>
            </a:r>
          </a:p>
          <a:p>
            <a:pPr marL="0" indent="0">
              <a:spcBef>
                <a:spcPts val="0"/>
              </a:spcBef>
              <a:spcAft>
                <a:spcPts val="0"/>
              </a:spcAft>
              <a:buNone/>
            </a:pPr>
            <a:r>
              <a:rPr lang="en-IE" dirty="0"/>
              <a:t>      </a:t>
            </a:r>
            <a:r>
              <a:rPr lang="en-IE" dirty="0" err="1"/>
              <a:t>tagList</a:t>
            </a:r>
            <a:r>
              <a:rPr lang="en-IE" dirty="0"/>
              <a:t>("URL link:", </a:t>
            </a:r>
            <a:r>
              <a:rPr lang="en-IE" dirty="0" err="1"/>
              <a:t>url</a:t>
            </a:r>
            <a:r>
              <a:rPr lang="en-IE" dirty="0"/>
              <a:t>)</a:t>
            </a:r>
          </a:p>
          <a:p>
            <a:pPr marL="0" indent="0">
              <a:spcBef>
                <a:spcPts val="0"/>
              </a:spcBef>
              <a:spcAft>
                <a:spcPts val="0"/>
              </a:spcAft>
              <a:buNone/>
            </a:pPr>
            <a:r>
              <a:rPr lang="en-IE" dirty="0"/>
              <a:t>    })</a:t>
            </a:r>
          </a:p>
          <a:p>
            <a:pPr marL="0" indent="0">
              <a:spcBef>
                <a:spcPts val="0"/>
              </a:spcBef>
              <a:spcAft>
                <a:spcPts val="0"/>
              </a:spcAft>
              <a:buNone/>
            </a:pPr>
            <a:r>
              <a:rPr lang="en-IE" dirty="0"/>
              <a:t>  })</a:t>
            </a:r>
          </a:p>
          <a:p>
            <a:pPr marL="0" indent="0">
              <a:spcBef>
                <a:spcPts val="0"/>
              </a:spcBef>
              <a:spcAft>
                <a:spcPts val="0"/>
              </a:spcAft>
              <a:buNone/>
            </a:pPr>
            <a:r>
              <a:rPr lang="en-IE" dirty="0" smtClean="0"/>
              <a:t>)</a:t>
            </a:r>
          </a:p>
          <a:p>
            <a:pPr marL="0" indent="0">
              <a:spcBef>
                <a:spcPts val="0"/>
              </a:spcBef>
              <a:spcAft>
                <a:spcPts val="0"/>
              </a:spcAft>
              <a:buNone/>
            </a:pPr>
            <a:endParaRPr lang="en-IE" dirty="0"/>
          </a:p>
          <a:p>
            <a:pPr marL="0" indent="0">
              <a:spcBef>
                <a:spcPts val="0"/>
              </a:spcBef>
              <a:spcAft>
                <a:spcPts val="0"/>
              </a:spcAft>
              <a:buNone/>
            </a:pPr>
            <a:endParaRPr lang="en-IE" dirty="0" smtClean="0"/>
          </a:p>
          <a:p>
            <a:pPr marL="0" indent="0">
              <a:spcBef>
                <a:spcPts val="0"/>
              </a:spcBef>
              <a:spcAft>
                <a:spcPts val="0"/>
              </a:spcAft>
              <a:buNone/>
            </a:pPr>
            <a:r>
              <a:rPr lang="en-IE" dirty="0" smtClean="0"/>
              <a:t>HTML syntax within a block of text:</a:t>
            </a:r>
          </a:p>
          <a:p>
            <a:pPr marL="0" indent="0">
              <a:spcBef>
                <a:spcPts val="0"/>
              </a:spcBef>
              <a:spcAft>
                <a:spcPts val="0"/>
              </a:spcAft>
              <a:buNone/>
            </a:pPr>
            <a:r>
              <a:rPr lang="pt-BR" dirty="0"/>
              <a:t> &lt;a href="https://www.marine.ie/Home/home"  target="_blank"&gt;</a:t>
            </a:r>
            <a:r>
              <a:rPr lang="pt-BR" dirty="0" smtClean="0"/>
              <a:t>www.marine.ie&lt;/</a:t>
            </a:r>
            <a:r>
              <a:rPr lang="pt-BR" dirty="0"/>
              <a:t>a&gt;</a:t>
            </a:r>
            <a:endParaRPr lang="en-IE" dirty="0"/>
          </a:p>
        </p:txBody>
      </p:sp>
    </p:spTree>
    <p:extLst>
      <p:ext uri="{BB962C8B-B14F-4D97-AF65-F5344CB8AC3E}">
        <p14:creationId xmlns:p14="http://schemas.microsoft.com/office/powerpoint/2010/main" val="25258912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you…</a:t>
            </a:r>
            <a:endParaRPr lang="en-US" dirty="0"/>
          </a:p>
        </p:txBody>
      </p:sp>
      <p:sp>
        <p:nvSpPr>
          <p:cNvPr id="4" name="TextBox 3"/>
          <p:cNvSpPr txBox="1"/>
          <p:nvPr/>
        </p:nvSpPr>
        <p:spPr>
          <a:xfrm>
            <a:off x="815075" y="1631445"/>
            <a:ext cx="9130938" cy="369332"/>
          </a:xfrm>
          <a:prstGeom prst="rect">
            <a:avLst/>
          </a:prstGeom>
          <a:noFill/>
        </p:spPr>
        <p:txBody>
          <a:bodyPr wrap="square" rtlCol="0">
            <a:spAutoFit/>
          </a:bodyPr>
          <a:lstStyle/>
          <a:p>
            <a:r>
              <a:rPr lang="en-US" dirty="0"/>
              <a:t>Add </a:t>
            </a:r>
            <a:r>
              <a:rPr lang="en-US" dirty="0" smtClean="0"/>
              <a:t>a link to the MI webpage</a:t>
            </a:r>
            <a:endParaRPr lang="en-US" dirty="0"/>
          </a:p>
        </p:txBody>
      </p:sp>
    </p:spTree>
    <p:extLst>
      <p:ext uri="{BB962C8B-B14F-4D97-AF65-F5344CB8AC3E}">
        <p14:creationId xmlns:p14="http://schemas.microsoft.com/office/powerpoint/2010/main" val="33900649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 leaflet </a:t>
            </a:r>
            <a:endParaRPr lang="en-US" dirty="0"/>
          </a:p>
        </p:txBody>
      </p:sp>
      <p:pic>
        <p:nvPicPr>
          <p:cNvPr id="4" name="Picture 3"/>
          <p:cNvPicPr>
            <a:picLocks noChangeAspect="1"/>
          </p:cNvPicPr>
          <p:nvPr/>
        </p:nvPicPr>
        <p:blipFill>
          <a:blip r:embed="rId2"/>
          <a:stretch>
            <a:fillRect/>
          </a:stretch>
        </p:blipFill>
        <p:spPr>
          <a:xfrm>
            <a:off x="250236" y="1415550"/>
            <a:ext cx="6528956" cy="3581324"/>
          </a:xfrm>
          <a:prstGeom prst="rect">
            <a:avLst/>
          </a:prstGeom>
        </p:spPr>
      </p:pic>
      <p:sp>
        <p:nvSpPr>
          <p:cNvPr id="5" name="TextBox 4"/>
          <p:cNvSpPr txBox="1"/>
          <p:nvPr/>
        </p:nvSpPr>
        <p:spPr>
          <a:xfrm>
            <a:off x="3758336" y="6211669"/>
            <a:ext cx="5222929" cy="646331"/>
          </a:xfrm>
          <a:prstGeom prst="rect">
            <a:avLst/>
          </a:prstGeom>
          <a:noFill/>
        </p:spPr>
        <p:txBody>
          <a:bodyPr wrap="square" rtlCol="0">
            <a:spAutoFit/>
          </a:bodyPr>
          <a:lstStyle/>
          <a:p>
            <a:r>
              <a:rPr lang="en-US" dirty="0"/>
              <a:t>More info: </a:t>
            </a:r>
            <a:r>
              <a:rPr lang="en-US" dirty="0">
                <a:hlinkClick r:id="rId3"/>
              </a:rPr>
              <a:t>https://rstudio.github.io/leaflet/</a:t>
            </a:r>
            <a:r>
              <a:rPr lang="en-US" dirty="0"/>
              <a:t> </a:t>
            </a:r>
          </a:p>
          <a:p>
            <a:endParaRPr lang="en-US" dirty="0"/>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1231" t="1635" r="1774" b="41268"/>
          <a:stretch/>
        </p:blipFill>
        <p:spPr>
          <a:xfrm>
            <a:off x="6898123" y="1745672"/>
            <a:ext cx="5135909" cy="1785662"/>
          </a:xfrm>
          <a:prstGeom prst="rect">
            <a:avLst/>
          </a:prstGeom>
        </p:spPr>
      </p:pic>
      <p:sp>
        <p:nvSpPr>
          <p:cNvPr id="7" name="TextBox 6"/>
          <p:cNvSpPr txBox="1"/>
          <p:nvPr/>
        </p:nvSpPr>
        <p:spPr>
          <a:xfrm>
            <a:off x="446314" y="5144655"/>
            <a:ext cx="6139213" cy="369332"/>
          </a:xfrm>
          <a:prstGeom prst="rect">
            <a:avLst/>
          </a:prstGeom>
          <a:noFill/>
        </p:spPr>
        <p:txBody>
          <a:bodyPr wrap="square" rtlCol="0">
            <a:spAutoFit/>
          </a:bodyPr>
          <a:lstStyle/>
          <a:p>
            <a:r>
              <a:rPr lang="en-US" dirty="0" err="1"/>
              <a:t>u</a:t>
            </a:r>
            <a:r>
              <a:rPr lang="en-US" dirty="0" err="1" smtClean="0"/>
              <a:t>i</a:t>
            </a:r>
            <a:r>
              <a:rPr lang="en-US" dirty="0" smtClean="0"/>
              <a:t> &lt;- </a:t>
            </a:r>
            <a:r>
              <a:rPr lang="en-US" dirty="0" err="1" smtClean="0"/>
              <a:t>renderLeaflet</a:t>
            </a:r>
            <a:r>
              <a:rPr lang="en-US" dirty="0" smtClean="0"/>
              <a:t>(m)</a:t>
            </a:r>
            <a:endParaRPr lang="en-US" dirty="0"/>
          </a:p>
        </p:txBody>
      </p:sp>
    </p:spTree>
    <p:extLst>
      <p:ext uri="{BB962C8B-B14F-4D97-AF65-F5344CB8AC3E}">
        <p14:creationId xmlns:p14="http://schemas.microsoft.com/office/powerpoint/2010/main" val="40021887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98714" y="652615"/>
            <a:ext cx="11174186" cy="5909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a:lstStyle>
          <a:p>
            <a:r>
              <a:rPr lang="en-US" smtClean="0"/>
              <a:t>Now you…</a:t>
            </a:r>
            <a:endParaRPr lang="en-US"/>
          </a:p>
        </p:txBody>
      </p:sp>
      <p:sp>
        <p:nvSpPr>
          <p:cNvPr id="4" name="TextBox 3"/>
          <p:cNvSpPr txBox="1"/>
          <p:nvPr/>
        </p:nvSpPr>
        <p:spPr>
          <a:xfrm>
            <a:off x="840260" y="1589903"/>
            <a:ext cx="3523722" cy="369332"/>
          </a:xfrm>
          <a:prstGeom prst="rect">
            <a:avLst/>
          </a:prstGeom>
          <a:noFill/>
        </p:spPr>
        <p:txBody>
          <a:bodyPr wrap="none" rtlCol="0">
            <a:spAutoFit/>
          </a:bodyPr>
          <a:lstStyle/>
          <a:p>
            <a:r>
              <a:rPr lang="en-US" dirty="0"/>
              <a:t>Add a map of the MI location</a:t>
            </a:r>
          </a:p>
        </p:txBody>
      </p:sp>
    </p:spTree>
    <p:extLst>
      <p:ext uri="{BB962C8B-B14F-4D97-AF65-F5344CB8AC3E}">
        <p14:creationId xmlns:p14="http://schemas.microsoft.com/office/powerpoint/2010/main" val="11778493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Incorporating plots/graphs</a:t>
            </a:r>
            <a:endParaRPr lang="en-US" dirty="0"/>
          </a:p>
        </p:txBody>
      </p:sp>
      <p:sp>
        <p:nvSpPr>
          <p:cNvPr id="3" name="Content Placeholder 2"/>
          <p:cNvSpPr>
            <a:spLocks noGrp="1"/>
          </p:cNvSpPr>
          <p:nvPr>
            <p:ph idx="1"/>
          </p:nvPr>
        </p:nvSpPr>
        <p:spPr/>
        <p:txBody>
          <a:bodyPr/>
          <a:lstStyle/>
          <a:p>
            <a:r>
              <a:rPr lang="en-US" dirty="0" smtClean="0"/>
              <a:t>Plot </a:t>
            </a:r>
            <a:r>
              <a:rPr lang="en-US" dirty="0" err="1" smtClean="0"/>
              <a:t>fuction</a:t>
            </a:r>
            <a:endParaRPr lang="en-US" dirty="0" smtClean="0"/>
          </a:p>
          <a:p>
            <a:r>
              <a:rPr lang="en-US" dirty="0" smtClean="0"/>
              <a:t>Normal R plotting code inside </a:t>
            </a:r>
            <a:r>
              <a:rPr lang="en-US" dirty="0" err="1" smtClean="0"/>
              <a:t>renderPlot</a:t>
            </a:r>
            <a:r>
              <a:rPr lang="en-US" dirty="0" smtClean="0"/>
              <a:t>()</a:t>
            </a:r>
          </a:p>
          <a:p>
            <a:r>
              <a:rPr lang="en-US" dirty="0" err="1" smtClean="0"/>
              <a:t>ggplot</a:t>
            </a:r>
            <a:endParaRPr lang="en-US" dirty="0"/>
          </a:p>
        </p:txBody>
      </p:sp>
    </p:spTree>
    <p:extLst>
      <p:ext uri="{BB962C8B-B14F-4D97-AF65-F5344CB8AC3E}">
        <p14:creationId xmlns:p14="http://schemas.microsoft.com/office/powerpoint/2010/main" val="18760482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Interactive plots - </a:t>
            </a:r>
            <a:r>
              <a:rPr lang="en-US" dirty="0" err="1" smtClean="0"/>
              <a:t>Plotly</a:t>
            </a:r>
            <a:endParaRPr lang="en-US" dirty="0"/>
          </a:p>
        </p:txBody>
      </p:sp>
      <p:sp>
        <p:nvSpPr>
          <p:cNvPr id="3" name="Content Placeholder 2"/>
          <p:cNvSpPr>
            <a:spLocks noGrp="1"/>
          </p:cNvSpPr>
          <p:nvPr>
            <p:ph idx="1"/>
          </p:nvPr>
        </p:nvSpPr>
        <p:spPr/>
        <p:txBody>
          <a:bodyPr/>
          <a:lstStyle/>
          <a:p>
            <a:r>
              <a:rPr lang="en-US" dirty="0">
                <a:hlinkClick r:id="rId2"/>
              </a:rPr>
              <a:t>https://plot.ly/r/</a:t>
            </a:r>
            <a:r>
              <a:rPr lang="en-US" dirty="0"/>
              <a:t> </a:t>
            </a:r>
          </a:p>
          <a:p>
            <a:r>
              <a:rPr lang="en-US" dirty="0" smtClean="0"/>
              <a:t>Can also wrap </a:t>
            </a:r>
            <a:r>
              <a:rPr lang="en-US" dirty="0" err="1" smtClean="0"/>
              <a:t>ggplot</a:t>
            </a:r>
            <a:r>
              <a:rPr lang="en-US" dirty="0" smtClean="0"/>
              <a:t> inside </a:t>
            </a:r>
            <a:r>
              <a:rPr lang="en-US" dirty="0" err="1" smtClean="0"/>
              <a:t>renderPlotly</a:t>
            </a:r>
            <a:r>
              <a:rPr lang="en-US" dirty="0" smtClean="0"/>
              <a:t>(); will make your plot interactive</a:t>
            </a:r>
            <a:endParaRPr lang="en-US" dirty="0"/>
          </a:p>
        </p:txBody>
      </p:sp>
    </p:spTree>
    <p:extLst>
      <p:ext uri="{BB962C8B-B14F-4D97-AF65-F5344CB8AC3E}">
        <p14:creationId xmlns:p14="http://schemas.microsoft.com/office/powerpoint/2010/main" val="783449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6003" b="6003"/>
          <a:stretch>
            <a:fillRect/>
          </a:stretch>
        </p:blipFill>
        <p:spPr/>
      </p:pic>
      <p:sp>
        <p:nvSpPr>
          <p:cNvPr id="8" name="Subtitle 7"/>
          <p:cNvSpPr>
            <a:spLocks noGrp="1"/>
          </p:cNvSpPr>
          <p:nvPr>
            <p:ph type="subTitle" idx="1"/>
          </p:nvPr>
        </p:nvSpPr>
        <p:spPr/>
        <p:txBody>
          <a:bodyPr/>
          <a:lstStyle/>
          <a:p>
            <a:endParaRPr lang="en-US" dirty="0"/>
          </a:p>
        </p:txBody>
      </p:sp>
      <p:sp>
        <p:nvSpPr>
          <p:cNvPr id="3" name="Title 2"/>
          <p:cNvSpPr>
            <a:spLocks noGrp="1"/>
          </p:cNvSpPr>
          <p:nvPr>
            <p:ph type="ctrTitle"/>
          </p:nvPr>
        </p:nvSpPr>
        <p:spPr/>
        <p:txBody>
          <a:bodyPr/>
          <a:lstStyle/>
          <a:p>
            <a:r>
              <a:rPr lang="en-US" dirty="0" smtClean="0"/>
              <a:t>Shiny!</a:t>
            </a:r>
            <a:endParaRPr lang="en-US" dirty="0"/>
          </a:p>
        </p:txBody>
      </p:sp>
    </p:spTree>
    <p:extLst>
      <p:ext uri="{BB962C8B-B14F-4D97-AF65-F5344CB8AC3E}">
        <p14:creationId xmlns:p14="http://schemas.microsoft.com/office/powerpoint/2010/main" val="16695794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smtClean="0"/>
              <a:t>Plotly</a:t>
            </a:r>
            <a:r>
              <a:rPr lang="en-US" dirty="0" smtClean="0"/>
              <a:t> – species dashboard</a:t>
            </a:r>
            <a:endParaRPr lang="en-US" dirty="0"/>
          </a:p>
        </p:txBody>
      </p:sp>
      <p:pic>
        <p:nvPicPr>
          <p:cNvPr id="10" name="Picture 9"/>
          <p:cNvPicPr>
            <a:picLocks noChangeAspect="1"/>
          </p:cNvPicPr>
          <p:nvPr/>
        </p:nvPicPr>
        <p:blipFill rotWithShape="1">
          <a:blip r:embed="rId2"/>
          <a:srcRect l="2749" r="2495"/>
          <a:stretch/>
        </p:blipFill>
        <p:spPr>
          <a:xfrm>
            <a:off x="108857" y="1587536"/>
            <a:ext cx="12083143" cy="3607482"/>
          </a:xfrm>
          <a:prstGeom prst="rect">
            <a:avLst/>
          </a:prstGeom>
        </p:spPr>
      </p:pic>
    </p:spTree>
    <p:extLst>
      <p:ext uri="{BB962C8B-B14F-4D97-AF65-F5344CB8AC3E}">
        <p14:creationId xmlns:p14="http://schemas.microsoft.com/office/powerpoint/2010/main" val="6161113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C7A54B61-8541-AB40-BD1C-F80E8A42406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 y="0"/>
            <a:ext cx="12316563" cy="7065818"/>
          </a:xfrm>
        </p:spPr>
      </p:pic>
      <p:sp>
        <p:nvSpPr>
          <p:cNvPr id="32" name="Picture Placeholder 13">
            <a:extLst>
              <a:ext uri="{FF2B5EF4-FFF2-40B4-BE49-F238E27FC236}">
                <a16:creationId xmlns:a16="http://schemas.microsoft.com/office/drawing/2014/main" id="{8DBDD9F7-3B84-F743-95F4-C9FA74DA597F}"/>
              </a:ext>
            </a:extLst>
          </p:cNvPr>
          <p:cNvSpPr txBox="1">
            <a:spLocks/>
          </p:cNvSpPr>
          <p:nvPr/>
        </p:nvSpPr>
        <p:spPr>
          <a:xfrm flipH="1">
            <a:off x="0" y="3895249"/>
            <a:ext cx="12192000" cy="2962751"/>
          </a:xfrm>
          <a:custGeom>
            <a:avLst/>
            <a:gdLst>
              <a:gd name="connsiteX0" fmla="*/ 12486732 w 13339868"/>
              <a:gd name="connsiteY0" fmla="*/ 1914 h 2962751"/>
              <a:gd name="connsiteX1" fmla="*/ 6703529 w 13339868"/>
              <a:gd name="connsiteY1" fmla="*/ 827870 h 2962751"/>
              <a:gd name="connsiteX2" fmla="*/ 704617 w 13339868"/>
              <a:gd name="connsiteY2" fmla="*/ 1735152 h 2962751"/>
              <a:gd name="connsiteX3" fmla="*/ 0 w 13339868"/>
              <a:gd name="connsiteY3" fmla="*/ 1775657 h 2962751"/>
              <a:gd name="connsiteX4" fmla="*/ 0 w 13339868"/>
              <a:gd name="connsiteY4" fmla="*/ 2962751 h 2962751"/>
              <a:gd name="connsiteX5" fmla="*/ 13339868 w 13339868"/>
              <a:gd name="connsiteY5" fmla="*/ 2962751 h 2962751"/>
              <a:gd name="connsiteX6" fmla="*/ 13339868 w 13339868"/>
              <a:gd name="connsiteY6" fmla="*/ 13763 h 2962751"/>
              <a:gd name="connsiteX7" fmla="*/ 12991874 w 13339868"/>
              <a:gd name="connsiteY7" fmla="*/ 2211 h 2962751"/>
              <a:gd name="connsiteX8" fmla="*/ 12486732 w 13339868"/>
              <a:gd name="connsiteY8" fmla="*/ 1914 h 296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9868" h="2962751">
                <a:moveTo>
                  <a:pt x="12486732" y="1914"/>
                </a:moveTo>
                <a:cubicBezTo>
                  <a:pt x="11089145" y="23578"/>
                  <a:pt x="9273241" y="233112"/>
                  <a:pt x="6703529" y="827870"/>
                </a:cubicBezTo>
                <a:cubicBezTo>
                  <a:pt x="4500510" y="1337758"/>
                  <a:pt x="2693772" y="1601336"/>
                  <a:pt x="704617" y="1735152"/>
                </a:cubicBezTo>
                <a:lnTo>
                  <a:pt x="0" y="1775657"/>
                </a:lnTo>
                <a:lnTo>
                  <a:pt x="0" y="2962751"/>
                </a:lnTo>
                <a:lnTo>
                  <a:pt x="13339868" y="2962751"/>
                </a:lnTo>
                <a:lnTo>
                  <a:pt x="13339868" y="13763"/>
                </a:lnTo>
                <a:lnTo>
                  <a:pt x="12991874" y="2211"/>
                </a:lnTo>
                <a:cubicBezTo>
                  <a:pt x="12829592" y="-567"/>
                  <a:pt x="12661430" y="-794"/>
                  <a:pt x="12486732" y="1914"/>
                </a:cubicBezTo>
                <a:close/>
              </a:path>
            </a:pathLst>
          </a:custGeom>
          <a:solidFill>
            <a:schemeClr val="tx1">
              <a:alpha val="62000"/>
            </a:schemeClr>
          </a:solidFill>
        </p:spPr>
        <p:txBody>
          <a:bodyPr vert="horz" wrap="square"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GB" sz="1800" b="0" kern="1200" dirty="0">
                <a:solidFill>
                  <a:schemeClr val="tx1">
                    <a:alpha val="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b="1" dirty="0">
              <a:solidFill>
                <a:schemeClr val="bg1">
                  <a:alpha val="0"/>
                </a:schemeClr>
              </a:solidFill>
            </a:endParaRPr>
          </a:p>
        </p:txBody>
      </p:sp>
      <p:sp>
        <p:nvSpPr>
          <p:cNvPr id="12" name="Rectangle 11" descr="Lower accent block for slide image">
            <a:extLst>
              <a:ext uri="{FF2B5EF4-FFF2-40B4-BE49-F238E27FC236}">
                <a16:creationId xmlns:a16="http://schemas.microsoft.com/office/drawing/2014/main" id="{D7F67FDF-D697-3249-AD21-75F6353FFBA5}"/>
              </a:ext>
            </a:extLst>
          </p:cNvPr>
          <p:cNvSpPr/>
          <p:nvPr/>
        </p:nvSpPr>
        <p:spPr>
          <a:xfrm>
            <a:off x="438912" y="4690872"/>
            <a:ext cx="73152" cy="1188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51" name="Title 50">
            <a:extLst>
              <a:ext uri="{FF2B5EF4-FFF2-40B4-BE49-F238E27FC236}">
                <a16:creationId xmlns:a16="http://schemas.microsoft.com/office/drawing/2014/main" id="{D8694222-4D81-4A9A-93A2-23C89102F234}"/>
              </a:ext>
            </a:extLst>
          </p:cNvPr>
          <p:cNvSpPr>
            <a:spLocks noGrp="1"/>
          </p:cNvSpPr>
          <p:nvPr>
            <p:ph type="ctrTitle"/>
          </p:nvPr>
        </p:nvSpPr>
        <p:spPr/>
        <p:txBody>
          <a:bodyPr/>
          <a:lstStyle/>
          <a:p>
            <a:r>
              <a:rPr lang="en-GB" dirty="0" smtClean="0"/>
              <a:t>Questions?</a:t>
            </a:r>
            <a:endParaRPr lang="en-GB" dirty="0"/>
          </a:p>
        </p:txBody>
      </p:sp>
    </p:spTree>
    <p:extLst>
      <p:ext uri="{BB962C8B-B14F-4D97-AF65-F5344CB8AC3E}">
        <p14:creationId xmlns:p14="http://schemas.microsoft.com/office/powerpoint/2010/main" val="3082186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Shiny</a:t>
            </a:r>
            <a:endParaRPr lang="en-US" dirty="0"/>
          </a:p>
        </p:txBody>
      </p:sp>
      <p:sp>
        <p:nvSpPr>
          <p:cNvPr id="3" name="Content Placeholder 2"/>
          <p:cNvSpPr>
            <a:spLocks noGrp="1"/>
          </p:cNvSpPr>
          <p:nvPr>
            <p:ph idx="1"/>
          </p:nvPr>
        </p:nvSpPr>
        <p:spPr>
          <a:xfrm>
            <a:off x="446315" y="1463040"/>
            <a:ext cx="6986451" cy="4770098"/>
          </a:xfrm>
        </p:spPr>
        <p:txBody>
          <a:bodyPr/>
          <a:lstStyle/>
          <a:p>
            <a:r>
              <a:rPr lang="en-US" dirty="0" smtClean="0"/>
              <a:t>What is it?</a:t>
            </a:r>
          </a:p>
          <a:p>
            <a:pPr lvl="1">
              <a:buFont typeface="Courier New" panose="02070309020205020404" pitchFamily="49" charset="0"/>
              <a:buChar char="o"/>
            </a:pPr>
            <a:r>
              <a:rPr lang="en-US" dirty="0" smtClean="0"/>
              <a:t>An R </a:t>
            </a:r>
            <a:r>
              <a:rPr lang="en-US" dirty="0"/>
              <a:t>package that makes it easy to build </a:t>
            </a:r>
            <a:r>
              <a:rPr lang="en-US" b="1" dirty="0"/>
              <a:t>interactive web applications </a:t>
            </a:r>
            <a:r>
              <a:rPr lang="en-US" dirty="0"/>
              <a:t>(apps) straight from </a:t>
            </a:r>
            <a:r>
              <a:rPr lang="en-US" dirty="0" smtClean="0"/>
              <a:t>R.</a:t>
            </a:r>
          </a:p>
          <a:p>
            <a:pPr lvl="1">
              <a:buFont typeface="Courier New" panose="02070309020205020404" pitchFamily="49" charset="0"/>
              <a:buChar char="o"/>
            </a:pPr>
            <a:r>
              <a:rPr lang="en-US" dirty="0" smtClean="0"/>
              <a:t>Combines the </a:t>
            </a:r>
            <a:r>
              <a:rPr lang="en-US" b="1" dirty="0" smtClean="0"/>
              <a:t>computational power of R </a:t>
            </a:r>
            <a:r>
              <a:rPr lang="en-US" dirty="0" smtClean="0"/>
              <a:t>with the interactivity of the modern web.</a:t>
            </a:r>
          </a:p>
          <a:p>
            <a:r>
              <a:rPr lang="en-US" dirty="0" smtClean="0"/>
              <a:t>Can host standalone apps on a webpage, embed them into R markdown documents or build dashboards</a:t>
            </a:r>
          </a:p>
          <a:p>
            <a:r>
              <a:rPr lang="en-US" dirty="0" smtClean="0"/>
              <a:t>Extend your shiny apps with</a:t>
            </a:r>
          </a:p>
          <a:p>
            <a:pPr lvl="1"/>
            <a:r>
              <a:rPr lang="en-US" dirty="0" smtClean="0"/>
              <a:t>CSS themes</a:t>
            </a:r>
          </a:p>
          <a:p>
            <a:pPr lvl="1"/>
            <a:r>
              <a:rPr lang="en-US" dirty="0" smtClean="0"/>
              <a:t>Html widgets</a:t>
            </a:r>
          </a:p>
          <a:p>
            <a:pPr lvl="1"/>
            <a:r>
              <a:rPr lang="en-US" dirty="0" smtClean="0"/>
              <a:t>JavaScript actions</a:t>
            </a:r>
          </a:p>
        </p:txBody>
      </p:sp>
    </p:spTree>
    <p:extLst>
      <p:ext uri="{BB962C8B-B14F-4D97-AF65-F5344CB8AC3E}">
        <p14:creationId xmlns:p14="http://schemas.microsoft.com/office/powerpoint/2010/main" val="2878963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Shiny - options</a:t>
            </a:r>
            <a:endParaRPr lang="en-US" dirty="0"/>
          </a:p>
        </p:txBody>
      </p:sp>
      <p:pic>
        <p:nvPicPr>
          <p:cNvPr id="3" name="Picture 2">
            <a:hlinkClick r:id="rId2"/>
          </p:cNvPr>
          <p:cNvPicPr>
            <a:picLocks noChangeAspect="1"/>
          </p:cNvPicPr>
          <p:nvPr/>
        </p:nvPicPr>
        <p:blipFill rotWithShape="1">
          <a:blip r:embed="rId3"/>
          <a:srcRect b="2784"/>
          <a:stretch/>
        </p:blipFill>
        <p:spPr>
          <a:xfrm>
            <a:off x="756211" y="1234838"/>
            <a:ext cx="10554391" cy="5074523"/>
          </a:xfrm>
          <a:prstGeom prst="rect">
            <a:avLst/>
          </a:prstGeom>
        </p:spPr>
      </p:pic>
    </p:spTree>
    <p:extLst>
      <p:ext uri="{BB962C8B-B14F-4D97-AF65-F5344CB8AC3E}">
        <p14:creationId xmlns:p14="http://schemas.microsoft.com/office/powerpoint/2010/main" val="3522366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434" y="405698"/>
            <a:ext cx="11174186" cy="590931"/>
          </a:xfrm>
        </p:spPr>
        <p:txBody>
          <a:bodyPr/>
          <a:lstStyle/>
          <a:p>
            <a:r>
              <a:rPr lang="en-US" dirty="0" smtClean="0"/>
              <a:t>Structure</a:t>
            </a:r>
            <a:endParaRPr lang="en-US" dirty="0"/>
          </a:p>
        </p:txBody>
      </p:sp>
      <p:grpSp>
        <p:nvGrpSpPr>
          <p:cNvPr id="4" name="Group 3"/>
          <p:cNvGrpSpPr/>
          <p:nvPr/>
        </p:nvGrpSpPr>
        <p:grpSpPr>
          <a:xfrm>
            <a:off x="1333974" y="2887662"/>
            <a:ext cx="1997182" cy="1563834"/>
            <a:chOff x="3029917" y="3166163"/>
            <a:chExt cx="1852047" cy="1119146"/>
          </a:xfrm>
        </p:grpSpPr>
        <p:sp>
          <p:nvSpPr>
            <p:cNvPr id="5" name="Rounded Rectangle 4"/>
            <p:cNvSpPr/>
            <p:nvPr/>
          </p:nvSpPr>
          <p:spPr>
            <a:xfrm>
              <a:off x="3029917" y="3166163"/>
              <a:ext cx="1852047" cy="774916"/>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3153903" y="3223480"/>
              <a:ext cx="1604075" cy="1061829"/>
            </a:xfrm>
            <a:prstGeom prst="rect">
              <a:avLst/>
            </a:prstGeom>
            <a:noFill/>
          </p:spPr>
          <p:txBody>
            <a:bodyPr wrap="square" rtlCol="0">
              <a:spAutoFit/>
            </a:bodyPr>
            <a:lstStyle/>
            <a:p>
              <a:pPr algn="ctr">
                <a:lnSpc>
                  <a:spcPct val="150000"/>
                </a:lnSpc>
              </a:pPr>
              <a:r>
                <a:rPr lang="en-US" dirty="0" err="1">
                  <a:solidFill>
                    <a:schemeClr val="bg1"/>
                  </a:solidFill>
                </a:rPr>
                <a:t>app.R</a:t>
              </a:r>
              <a:r>
                <a:rPr lang="en-US" dirty="0">
                  <a:solidFill>
                    <a:schemeClr val="bg1"/>
                  </a:solidFill>
                </a:rPr>
                <a:t> </a:t>
              </a:r>
              <a:endParaRPr lang="en-US" dirty="0" smtClean="0">
                <a:solidFill>
                  <a:schemeClr val="bg1"/>
                </a:solidFill>
              </a:endParaRPr>
            </a:p>
            <a:p>
              <a:pPr algn="ctr">
                <a:lnSpc>
                  <a:spcPct val="150000"/>
                </a:lnSpc>
              </a:pPr>
              <a:r>
                <a:rPr lang="en-US" sz="1200" dirty="0" smtClean="0">
                  <a:solidFill>
                    <a:schemeClr val="bg1"/>
                  </a:solidFill>
                </a:rPr>
                <a:t>(R script)</a:t>
              </a:r>
              <a:endParaRPr lang="en-US" sz="1200" dirty="0">
                <a:solidFill>
                  <a:schemeClr val="bg1"/>
                </a:solidFill>
              </a:endParaRPr>
            </a:p>
            <a:p>
              <a:endParaRPr lang="en-US" dirty="0"/>
            </a:p>
          </p:txBody>
        </p:sp>
      </p:grpSp>
      <p:sp>
        <p:nvSpPr>
          <p:cNvPr id="7" name="Rounded Rectangle 6"/>
          <p:cNvSpPr/>
          <p:nvPr/>
        </p:nvSpPr>
        <p:spPr>
          <a:xfrm>
            <a:off x="4423891" y="1357618"/>
            <a:ext cx="2005541" cy="1017855"/>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err="1" smtClean="0">
                <a:solidFill>
                  <a:schemeClr val="bg1"/>
                </a:solidFill>
              </a:rPr>
              <a:t>ui</a:t>
            </a:r>
            <a:r>
              <a:rPr lang="en-US" dirty="0" smtClean="0">
                <a:solidFill>
                  <a:schemeClr val="bg1"/>
                </a:solidFill>
              </a:rPr>
              <a:t> </a:t>
            </a:r>
          </a:p>
        </p:txBody>
      </p:sp>
      <p:sp>
        <p:nvSpPr>
          <p:cNvPr id="8" name="Rounded Rectangle 7"/>
          <p:cNvSpPr/>
          <p:nvPr/>
        </p:nvSpPr>
        <p:spPr>
          <a:xfrm>
            <a:off x="4423891" y="2950639"/>
            <a:ext cx="2005541" cy="1017855"/>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9" name="Rounded Rectangle 8"/>
          <p:cNvSpPr/>
          <p:nvPr/>
        </p:nvSpPr>
        <p:spPr>
          <a:xfrm>
            <a:off x="4423891" y="4543664"/>
            <a:ext cx="2005541" cy="1017855"/>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4444332" y="3198242"/>
            <a:ext cx="2005541" cy="461665"/>
          </a:xfrm>
          <a:prstGeom prst="rect">
            <a:avLst/>
          </a:prstGeom>
          <a:noFill/>
        </p:spPr>
        <p:txBody>
          <a:bodyPr wrap="square" rtlCol="0">
            <a:spAutoFit/>
          </a:bodyPr>
          <a:lstStyle/>
          <a:p>
            <a:pPr algn="ctr"/>
            <a:r>
              <a:rPr lang="en-US" sz="2400" dirty="0" smtClean="0">
                <a:solidFill>
                  <a:schemeClr val="bg1"/>
                </a:solidFill>
              </a:rPr>
              <a:t>server</a:t>
            </a:r>
            <a:endParaRPr lang="en-US" sz="2400" dirty="0">
              <a:solidFill>
                <a:schemeClr val="bg1"/>
              </a:solidFill>
            </a:endParaRPr>
          </a:p>
        </p:txBody>
      </p:sp>
      <p:sp>
        <p:nvSpPr>
          <p:cNvPr id="11" name="TextBox 10"/>
          <p:cNvSpPr txBox="1"/>
          <p:nvPr/>
        </p:nvSpPr>
        <p:spPr>
          <a:xfrm>
            <a:off x="4351171" y="4883313"/>
            <a:ext cx="2191865" cy="338554"/>
          </a:xfrm>
          <a:prstGeom prst="rect">
            <a:avLst/>
          </a:prstGeom>
          <a:noFill/>
        </p:spPr>
        <p:txBody>
          <a:bodyPr wrap="square" rtlCol="0">
            <a:spAutoFit/>
          </a:bodyPr>
          <a:lstStyle/>
          <a:p>
            <a:pPr algn="ctr"/>
            <a:r>
              <a:rPr lang="en-US" sz="1600" dirty="0" err="1" smtClean="0">
                <a:solidFill>
                  <a:schemeClr val="bg1"/>
                </a:solidFill>
              </a:rPr>
              <a:t>shinyApp</a:t>
            </a:r>
            <a:r>
              <a:rPr lang="en-US" sz="1600" dirty="0" smtClean="0">
                <a:solidFill>
                  <a:schemeClr val="bg1"/>
                </a:solidFill>
              </a:rPr>
              <a:t>(</a:t>
            </a:r>
            <a:r>
              <a:rPr lang="en-US" sz="1600" dirty="0" err="1" smtClean="0">
                <a:solidFill>
                  <a:schemeClr val="bg1"/>
                </a:solidFill>
              </a:rPr>
              <a:t>ui,server</a:t>
            </a:r>
            <a:r>
              <a:rPr lang="en-US" sz="1600" dirty="0" smtClean="0">
                <a:solidFill>
                  <a:schemeClr val="bg1"/>
                </a:solidFill>
              </a:rPr>
              <a:t>)</a:t>
            </a:r>
            <a:endParaRPr lang="en-US" sz="1600" dirty="0">
              <a:solidFill>
                <a:schemeClr val="bg1"/>
              </a:solidFill>
            </a:endParaRPr>
          </a:p>
        </p:txBody>
      </p:sp>
      <p:cxnSp>
        <p:nvCxnSpPr>
          <p:cNvPr id="12" name="Elbow Connector 11"/>
          <p:cNvCxnSpPr>
            <a:stCxn id="5" idx="3"/>
            <a:endCxn id="7" idx="1"/>
          </p:cNvCxnSpPr>
          <p:nvPr/>
        </p:nvCxnSpPr>
        <p:spPr>
          <a:xfrm flipV="1">
            <a:off x="3331156" y="1866546"/>
            <a:ext cx="1092735" cy="1562529"/>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3" name="Elbow Connector 12"/>
          <p:cNvCxnSpPr>
            <a:stCxn id="5" idx="3"/>
            <a:endCxn id="9" idx="1"/>
          </p:cNvCxnSpPr>
          <p:nvPr/>
        </p:nvCxnSpPr>
        <p:spPr>
          <a:xfrm>
            <a:off x="3331156" y="3429075"/>
            <a:ext cx="1092735" cy="162351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225213" y="1499713"/>
            <a:ext cx="2941458" cy="733663"/>
          </a:xfrm>
          <a:prstGeom prst="leftArrow">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dirty="0" smtClean="0"/>
              <a:t>What it looks like</a:t>
            </a:r>
            <a:endParaRPr lang="en-US" dirty="0"/>
          </a:p>
        </p:txBody>
      </p:sp>
      <p:sp>
        <p:nvSpPr>
          <p:cNvPr id="15" name="TextBox 14"/>
          <p:cNvSpPr txBox="1"/>
          <p:nvPr/>
        </p:nvSpPr>
        <p:spPr>
          <a:xfrm>
            <a:off x="7225213" y="3092736"/>
            <a:ext cx="2941458" cy="733663"/>
          </a:xfrm>
          <a:prstGeom prst="leftArrow">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dirty="0" smtClean="0"/>
              <a:t>What it does</a:t>
            </a:r>
            <a:endParaRPr lang="en-US" dirty="0"/>
          </a:p>
        </p:txBody>
      </p:sp>
      <p:sp>
        <p:nvSpPr>
          <p:cNvPr id="16" name="TextBox 15"/>
          <p:cNvSpPr txBox="1"/>
          <p:nvPr/>
        </p:nvSpPr>
        <p:spPr>
          <a:xfrm>
            <a:off x="7225213" y="4685759"/>
            <a:ext cx="2941458" cy="733663"/>
          </a:xfrm>
          <a:prstGeom prst="leftArrow">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dirty="0" smtClean="0"/>
              <a:t>Makes it work</a:t>
            </a:r>
            <a:endParaRPr lang="en-US" dirty="0"/>
          </a:p>
        </p:txBody>
      </p:sp>
      <p:cxnSp>
        <p:nvCxnSpPr>
          <p:cNvPr id="17" name="Straight Arrow Connector 16"/>
          <p:cNvCxnSpPr>
            <a:stCxn id="5" idx="3"/>
            <a:endCxn id="10" idx="1"/>
          </p:cNvCxnSpPr>
          <p:nvPr/>
        </p:nvCxnSpPr>
        <p:spPr>
          <a:xfrm>
            <a:off x="3331156" y="3429075"/>
            <a:ext cx="11131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56667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App Template</a:t>
            </a:r>
          </a:p>
        </p:txBody>
      </p:sp>
      <p:sp>
        <p:nvSpPr>
          <p:cNvPr id="4" name="Rectangle 3"/>
          <p:cNvSpPr/>
          <p:nvPr/>
        </p:nvSpPr>
        <p:spPr>
          <a:xfrm>
            <a:off x="300446" y="1959430"/>
            <a:ext cx="5695405" cy="4193176"/>
          </a:xfrm>
          <a:prstGeom prst="rect">
            <a:avLst/>
          </a:prstGeom>
          <a:solidFill>
            <a:schemeClr val="bg2">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9614" t="7367" r="8180" b="3276"/>
          <a:stretch/>
        </p:blipFill>
        <p:spPr>
          <a:xfrm>
            <a:off x="571500" y="2243911"/>
            <a:ext cx="5126433" cy="3474720"/>
          </a:xfrm>
          <a:prstGeom prst="rect">
            <a:avLst/>
          </a:prstGeom>
        </p:spPr>
      </p:pic>
      <p:sp>
        <p:nvSpPr>
          <p:cNvPr id="11" name="Text Placeholder 4"/>
          <p:cNvSpPr>
            <a:spLocks noGrp="1"/>
          </p:cNvSpPr>
          <p:nvPr>
            <p:ph type="body" sz="quarter" idx="18"/>
          </p:nvPr>
        </p:nvSpPr>
        <p:spPr>
          <a:xfrm>
            <a:off x="6720114" y="2086819"/>
            <a:ext cx="4900386" cy="4193176"/>
          </a:xfrm>
        </p:spPr>
        <p:txBody>
          <a:bodyPr/>
          <a:lstStyle/>
          <a:p>
            <a:pPr marL="342900" indent="-342900">
              <a:lnSpc>
                <a:spcPct val="200000"/>
              </a:lnSpc>
              <a:buFont typeface="+mj-lt"/>
              <a:buAutoNum type="arabicPeriod"/>
            </a:pPr>
            <a:r>
              <a:rPr lang="en-US" sz="1600" dirty="0" smtClean="0"/>
              <a:t>Load required packages</a:t>
            </a:r>
          </a:p>
          <a:p>
            <a:pPr marL="342900" indent="-342900">
              <a:lnSpc>
                <a:spcPct val="200000"/>
              </a:lnSpc>
              <a:buFont typeface="+mj-lt"/>
              <a:buAutoNum type="arabicPeriod"/>
            </a:pPr>
            <a:r>
              <a:rPr lang="en-US" sz="1600" dirty="0" smtClean="0"/>
              <a:t>Construct the layout and structure (more options in session 2)</a:t>
            </a:r>
          </a:p>
          <a:p>
            <a:pPr marL="342900" indent="-342900">
              <a:lnSpc>
                <a:spcPct val="200000"/>
              </a:lnSpc>
              <a:buFont typeface="+mj-lt"/>
              <a:buAutoNum type="arabicPeriod"/>
            </a:pPr>
            <a:r>
              <a:rPr lang="en-US" sz="1600" dirty="0" smtClean="0"/>
              <a:t>A function with instructions on how to build and rebuild the R objects displayed in the </a:t>
            </a:r>
            <a:r>
              <a:rPr lang="en-US" sz="1600" dirty="0" err="1" smtClean="0"/>
              <a:t>ui</a:t>
            </a:r>
            <a:endParaRPr lang="en-US" sz="1600" dirty="0" smtClean="0"/>
          </a:p>
          <a:p>
            <a:pPr marL="342900" indent="-342900">
              <a:lnSpc>
                <a:spcPct val="200000"/>
              </a:lnSpc>
              <a:buFont typeface="+mj-lt"/>
              <a:buAutoNum type="arabicPeriod"/>
            </a:pPr>
            <a:r>
              <a:rPr lang="en-US" sz="1600" dirty="0" smtClean="0"/>
              <a:t>Function combining the two sections  into a functioning app</a:t>
            </a:r>
            <a:endParaRPr lang="en-US" sz="1600" dirty="0"/>
          </a:p>
        </p:txBody>
      </p:sp>
    </p:spTree>
    <p:extLst>
      <p:ext uri="{BB962C8B-B14F-4D97-AF65-F5344CB8AC3E}">
        <p14:creationId xmlns:p14="http://schemas.microsoft.com/office/powerpoint/2010/main" val="3359083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ui</a:t>
            </a:r>
            <a:endParaRPr lang="en-US" dirty="0"/>
          </a:p>
        </p:txBody>
      </p:sp>
      <p:sp>
        <p:nvSpPr>
          <p:cNvPr id="3" name="Content Placeholder 2"/>
          <p:cNvSpPr>
            <a:spLocks noGrp="1"/>
          </p:cNvSpPr>
          <p:nvPr>
            <p:ph idx="1"/>
          </p:nvPr>
        </p:nvSpPr>
        <p:spPr>
          <a:xfrm>
            <a:off x="446315" y="1463040"/>
            <a:ext cx="11288485" cy="4770098"/>
          </a:xfrm>
        </p:spPr>
        <p:txBody>
          <a:bodyPr/>
          <a:lstStyle/>
          <a:p>
            <a:pPr>
              <a:lnSpc>
                <a:spcPct val="150000"/>
              </a:lnSpc>
            </a:pPr>
            <a:r>
              <a:rPr lang="en-US" sz="2800" dirty="0" smtClean="0"/>
              <a:t>Add </a:t>
            </a:r>
            <a:r>
              <a:rPr lang="en-US" sz="2800" u="sng" dirty="0" smtClean="0"/>
              <a:t>inputs</a:t>
            </a:r>
            <a:r>
              <a:rPr lang="en-US" sz="2800" dirty="0" smtClean="0"/>
              <a:t> to the </a:t>
            </a:r>
            <a:r>
              <a:rPr lang="en-US" sz="2800" dirty="0" err="1" smtClean="0"/>
              <a:t>ui</a:t>
            </a:r>
            <a:r>
              <a:rPr lang="en-US" sz="2800" dirty="0" smtClean="0"/>
              <a:t> with </a:t>
            </a:r>
            <a:r>
              <a:rPr lang="en-US" sz="2800" b="1" dirty="0" smtClean="0"/>
              <a:t>*Input() </a:t>
            </a:r>
            <a:r>
              <a:rPr lang="en-US" sz="2800" dirty="0" smtClean="0"/>
              <a:t>functions</a:t>
            </a:r>
          </a:p>
          <a:p>
            <a:pPr marL="457200" lvl="1" indent="0">
              <a:lnSpc>
                <a:spcPct val="150000"/>
              </a:lnSpc>
              <a:buNone/>
            </a:pPr>
            <a:r>
              <a:rPr lang="en-US" sz="2400" dirty="0" smtClean="0"/>
              <a:t>e.g.  </a:t>
            </a:r>
            <a:r>
              <a:rPr lang="en-US" sz="2400" dirty="0" err="1" smtClean="0"/>
              <a:t>numericInput</a:t>
            </a:r>
            <a:r>
              <a:rPr lang="en-US" sz="2400" dirty="0" smtClean="0"/>
              <a:t>( </a:t>
            </a:r>
            <a:r>
              <a:rPr lang="en-US" sz="2400" dirty="0" err="1" smtClean="0"/>
              <a:t>inputId</a:t>
            </a:r>
            <a:r>
              <a:rPr lang="en-US" sz="2400" dirty="0" smtClean="0"/>
              <a:t> = ‘n’, label = ‘Sample Size’, value = 25)</a:t>
            </a:r>
          </a:p>
          <a:p>
            <a:pPr marL="457200" lvl="1" indent="0">
              <a:lnSpc>
                <a:spcPct val="150000"/>
              </a:lnSpc>
              <a:buNone/>
            </a:pPr>
            <a:r>
              <a:rPr lang="en-US" sz="2800" dirty="0" smtClean="0"/>
              <a:t> </a:t>
            </a:r>
          </a:p>
          <a:p>
            <a:pPr>
              <a:lnSpc>
                <a:spcPct val="150000"/>
              </a:lnSpc>
            </a:pPr>
            <a:r>
              <a:rPr lang="en-US" sz="2800" dirty="0" smtClean="0"/>
              <a:t>Add </a:t>
            </a:r>
            <a:r>
              <a:rPr lang="en-US" sz="2800" u="sng" dirty="0" smtClean="0"/>
              <a:t>outputs</a:t>
            </a:r>
            <a:r>
              <a:rPr lang="en-US" sz="2800" dirty="0" smtClean="0"/>
              <a:t> to the </a:t>
            </a:r>
            <a:r>
              <a:rPr lang="en-US" sz="2800" dirty="0" err="1" smtClean="0"/>
              <a:t>ui</a:t>
            </a:r>
            <a:r>
              <a:rPr lang="en-US" sz="2800" dirty="0" smtClean="0"/>
              <a:t> with </a:t>
            </a:r>
            <a:r>
              <a:rPr lang="en-US" sz="2800" b="1" dirty="0" smtClean="0"/>
              <a:t>*Output() </a:t>
            </a:r>
            <a:r>
              <a:rPr lang="en-US" sz="2800" dirty="0" smtClean="0"/>
              <a:t>functions</a:t>
            </a:r>
          </a:p>
          <a:p>
            <a:pPr marL="457200" lvl="1" indent="0">
              <a:lnSpc>
                <a:spcPct val="150000"/>
              </a:lnSpc>
              <a:buNone/>
            </a:pPr>
            <a:r>
              <a:rPr lang="en-US" sz="2400" dirty="0" smtClean="0"/>
              <a:t>e.g. </a:t>
            </a:r>
            <a:r>
              <a:rPr lang="en-US" sz="2400" dirty="0" err="1" smtClean="0"/>
              <a:t>plotOutput</a:t>
            </a:r>
            <a:r>
              <a:rPr lang="en-US" sz="2400" dirty="0" smtClean="0"/>
              <a:t>( </a:t>
            </a:r>
            <a:r>
              <a:rPr lang="en-US" sz="2400" dirty="0" err="1" smtClean="0"/>
              <a:t>outputId</a:t>
            </a:r>
            <a:r>
              <a:rPr lang="en-US" sz="2400" dirty="0" smtClean="0"/>
              <a:t> = ‘histogram’)</a:t>
            </a:r>
            <a:endParaRPr lang="en-US" sz="2400" dirty="0"/>
          </a:p>
        </p:txBody>
      </p:sp>
    </p:spTree>
    <p:extLst>
      <p:ext uri="{BB962C8B-B14F-4D97-AF65-F5344CB8AC3E}">
        <p14:creationId xmlns:p14="http://schemas.microsoft.com/office/powerpoint/2010/main" val="1977949051"/>
      </p:ext>
    </p:extLst>
  </p:cSld>
  <p:clrMapOvr>
    <a:masterClrMapping/>
  </p:clrMapOvr>
</p:sld>
</file>

<file path=ppt/theme/theme1.xml><?xml version="1.0" encoding="utf-8"?>
<a:theme xmlns:a="http://schemas.openxmlformats.org/drawingml/2006/main" name="Office Theme">
  <a:themeElements>
    <a:clrScheme name="MSFT_01">
      <a:dk1>
        <a:sysClr val="windowText" lastClr="000000"/>
      </a:dk1>
      <a:lt1>
        <a:sysClr val="window" lastClr="FFFFFF"/>
      </a:lt1>
      <a:dk2>
        <a:srgbClr val="3F3F3F"/>
      </a:dk2>
      <a:lt2>
        <a:srgbClr val="FFFFFF"/>
      </a:lt2>
      <a:accent1>
        <a:srgbClr val="01C6FD"/>
      </a:accent1>
      <a:accent2>
        <a:srgbClr val="067F9C"/>
      </a:accent2>
      <a:accent3>
        <a:srgbClr val="014E52"/>
      </a:accent3>
      <a:accent4>
        <a:srgbClr val="ED7D31"/>
      </a:accent4>
      <a:accent5>
        <a:srgbClr val="79AE02"/>
      </a:accent5>
      <a:accent6>
        <a:srgbClr val="0070C0"/>
      </a:accent6>
      <a:hlink>
        <a:srgbClr val="01C6FD"/>
      </a:hlink>
      <a:folHlink>
        <a:srgbClr val="954F72"/>
      </a:folHlink>
    </a:clrScheme>
    <a:fontScheme name="MSFT_0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inimalist_Template_03_CA - v7" id="{215D63C3-B139-4AD7-9F60-51396BC82D2C}" vid="{FAE53EBD-DCD0-4C4A-8B10-EB06EA2364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23BE856-B6C2-4675-AE16-47A27D415D46}">
  <ds:schemaRefs>
    <ds:schemaRef ds:uri="http://schemas.microsoft.com/sharepoint/v3/contenttype/forms"/>
  </ds:schemaRefs>
</ds:datastoreItem>
</file>

<file path=customXml/itemProps2.xml><?xml version="1.0" encoding="utf-8"?>
<ds:datastoreItem xmlns:ds="http://schemas.openxmlformats.org/officeDocument/2006/customXml" ds:itemID="{67D8A4B1-1036-4F2B-9C1A-A86F68D314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50439D9-8631-4FC1-BCE0-1BDB23425EE1}">
  <ds:schemaRefs>
    <ds:schemaRef ds:uri="http://schemas.microsoft.com/office/infopath/2007/PartnerControls"/>
    <ds:schemaRef ds:uri="http://schemas.microsoft.com/office/2006/documentManagement/types"/>
    <ds:schemaRef ds:uri="fb0879af-3eba-417a-a55a-ffe6dcd6ca77"/>
    <ds:schemaRef ds:uri="http://purl.org/dc/elements/1.1/"/>
    <ds:schemaRef ds:uri="http://schemas.microsoft.com/office/2006/metadata/properties"/>
    <ds:schemaRef ds:uri="http://schemas.microsoft.com/sharepoint/v3"/>
    <ds:schemaRef ds:uri="http://schemas.openxmlformats.org/package/2006/metadata/core-properties"/>
    <ds:schemaRef ds:uri="http://purl.org/dc/terms/"/>
    <ds:schemaRef ds:uri="6dc4bcd6-49db-4c07-9060-8acfc67cef9f"/>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Ocean presentation</Template>
  <TotalTime>0</TotalTime>
  <Words>1409</Words>
  <Application>Microsoft Office PowerPoint</Application>
  <PresentationFormat>Widescreen</PresentationFormat>
  <Paragraphs>259</Paragraphs>
  <Slides>41</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Century Gothic</vt:lpstr>
      <vt:lpstr>Courier New</vt:lpstr>
      <vt:lpstr>Office Theme</vt:lpstr>
      <vt:lpstr>Shiny</vt:lpstr>
      <vt:lpstr>Outline </vt:lpstr>
      <vt:lpstr>Session 1</vt:lpstr>
      <vt:lpstr>Shiny!</vt:lpstr>
      <vt:lpstr>Shiny</vt:lpstr>
      <vt:lpstr>Shiny - options</vt:lpstr>
      <vt:lpstr>Structure</vt:lpstr>
      <vt:lpstr>Basic App Template</vt:lpstr>
      <vt:lpstr>ui</vt:lpstr>
      <vt:lpstr>Widgets</vt:lpstr>
      <vt:lpstr>server</vt:lpstr>
      <vt:lpstr>Result</vt:lpstr>
      <vt:lpstr>Full code</vt:lpstr>
      <vt:lpstr>Now you…</vt:lpstr>
      <vt:lpstr>Examples - Built in</vt:lpstr>
      <vt:lpstr>Sharing your apps</vt:lpstr>
      <vt:lpstr>Sharing your apps</vt:lpstr>
      <vt:lpstr>Shinyapps.io</vt:lpstr>
      <vt:lpstr>Fisheries Informatics Project</vt:lpstr>
      <vt:lpstr>Species Dashboard</vt:lpstr>
      <vt:lpstr>Digital Stockbook</vt:lpstr>
      <vt:lpstr>IGFS Data Explorer</vt:lpstr>
      <vt:lpstr>Cod tagging</vt:lpstr>
      <vt:lpstr>Session 2</vt:lpstr>
      <vt:lpstr>Layout</vt:lpstr>
      <vt:lpstr>Layout code examples</vt:lpstr>
      <vt:lpstr>Now you…</vt:lpstr>
      <vt:lpstr>Layout</vt:lpstr>
      <vt:lpstr>Shinythemes</vt:lpstr>
      <vt:lpstr>Now you…</vt:lpstr>
      <vt:lpstr>Adding content &amp; Formatting</vt:lpstr>
      <vt:lpstr>Images</vt:lpstr>
      <vt:lpstr>PowerPoint Presentation</vt:lpstr>
      <vt:lpstr>Adding links</vt:lpstr>
      <vt:lpstr>Now you…</vt:lpstr>
      <vt:lpstr>Mapping - leaflet </vt:lpstr>
      <vt:lpstr>PowerPoint Presentation</vt:lpstr>
      <vt:lpstr>Incorporating plots/graphs</vt:lpstr>
      <vt:lpstr>Interactive plots - Plotly</vt:lpstr>
      <vt:lpstr>Plotly – species dashboard</vt:lpstr>
      <vt:lpstr>Questions?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2018-10-08T09:45:36Z</dcterms:created>
  <dcterms:modified xsi:type="dcterms:W3CDTF">2019-01-08T14:56:50Z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